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300" r:id="rId2"/>
    <p:sldId id="325"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6" r:id="rId28"/>
    <p:sldId id="332" r:id="rId29"/>
    <p:sldId id="327" r:id="rId30"/>
    <p:sldId id="328" r:id="rId31"/>
    <p:sldId id="329" r:id="rId32"/>
    <p:sldId id="330" r:id="rId33"/>
    <p:sldId id="331"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4" r:id="rId55"/>
    <p:sldId id="355" r:id="rId56"/>
    <p:sldId id="353" r:id="rId57"/>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CC9"/>
    <a:srgbClr val="DEA400"/>
    <a:srgbClr val="926F00"/>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9" d="100"/>
          <a:sy n="89" d="100"/>
        </p:scale>
        <p:origin x="437" y="7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3/7/2020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240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smtClean="0"/>
              <a:t>Click to edit Master title style</a:t>
            </a:r>
            <a:endParaRPr lang="en-US"/>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8D6DB-6798-42D2-B9AD-FC6F1C72FC3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6"/>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711081"/>
          </a:xfrm>
          <a:prstGeom prst="rect">
            <a:avLst/>
          </a:prstGeom>
        </p:spPr>
        <p:txBody>
          <a:bodyPr vert="horz" lIns="121899" tIns="60949" rIns="121899"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38429"/>
            <a:ext cx="10972800" cy="4987739"/>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3/7/2020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hyperlink" Target="https://en.wikipedia.org/wiki/Amanita_phalloides" TargetMode="Externa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hyperlink" Target="https://et.metapedia.org/m/index.php?title=Haag&amp;action=edit&amp;redlink=1" TargetMode="External"/><Relationship Id="rId5" Type="http://schemas.openxmlformats.org/officeDocument/2006/relationships/hyperlink" Target="https://et.metapedia.org/wiki/Tartu" TargetMode="Externa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hyperlink" Target="https://et.wikipedia.org/wiki/1991" TargetMode="External"/><Relationship Id="rId3" Type="http://schemas.openxmlformats.org/officeDocument/2006/relationships/oleObject" Target="../embeddings/oleObject16.bin"/><Relationship Id="rId7" Type="http://schemas.openxmlformats.org/officeDocument/2006/relationships/hyperlink" Target="https://et.wikipedia.org/wiki/20._august" TargetMode="External"/><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hyperlink" Target="https://et.metapedia.org/m/index.php?title=%C3%9Chinenud_Rahvaste_Organisatsioon&amp;action=edit&amp;redlink=1" TargetMode="External"/><Relationship Id="rId5" Type="http://schemas.openxmlformats.org/officeDocument/2006/relationships/hyperlink" Target="https://et.metapedia.org/m/index.php?title=P%C3%B5lisrahvus&amp;action=edit&amp;redlink=1" TargetMode="External"/><Relationship Id="rId4" Type="http://schemas.openxmlformats.org/officeDocument/2006/relationships/image" Target="../media/image1.emf"/><Relationship Id="rId9" Type="http://schemas.openxmlformats.org/officeDocument/2006/relationships/hyperlink" Target="https://et.wikipedia.org/wiki/Esindamata_Rahvaste_Organisatsioon"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18.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21.vml"/><Relationship Id="rId5" Type="http://schemas.openxmlformats.org/officeDocument/2006/relationships/image" Target="../media/image5.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24.v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5.vml"/><Relationship Id="rId5" Type="http://schemas.openxmlformats.org/officeDocument/2006/relationships/image" Target="../media/image6.em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26.v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7.v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28.v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29.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30.v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31.v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32.v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33.v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34.vml"/><Relationship Id="rId5" Type="http://schemas.openxmlformats.org/officeDocument/2006/relationships/image" Target="../media/image7.jpe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35.vml"/><Relationship Id="rId5" Type="http://schemas.openxmlformats.org/officeDocument/2006/relationships/hyperlink" Target="https://horvaatia.weebly.com/uploads/5/1/6/4/51646547/2107814_orig.jpg" TargetMode="Externa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36.v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vmlDrawing" Target="../drawings/vmlDrawing37.v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vmlDrawing" Target="../drawings/vmlDrawing38.v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39.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vmlDrawing" Target="../drawings/vmlDrawing40.v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41.vml"/><Relationship Id="rId5" Type="http://schemas.openxmlformats.org/officeDocument/2006/relationships/hyperlink" Target="https://lingid.ee/oAyA6" TargetMode="Externa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vmlDrawing" Target="../drawings/vmlDrawing42.v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vmlDrawing" Target="../drawings/vmlDrawing43.vm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44.v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45.v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vmlDrawing" Target="../drawings/vmlDrawing46.v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vmlDrawing" Target="../drawings/vmlDrawing47.v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vmlDrawing" Target="../drawings/vmlDrawing48.v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vmlDrawing" Target="../drawings/vmlDrawing49.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vmlDrawing" Target="../drawings/vmlDrawing50.vml"/><Relationship Id="rId5" Type="http://schemas.openxmlformats.org/officeDocument/2006/relationships/image" Target="../media/image8.png"/><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xml"/><Relationship Id="rId1" Type="http://schemas.openxmlformats.org/officeDocument/2006/relationships/vmlDrawing" Target="../drawings/vmlDrawing51.v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vmlDrawing" Target="../drawings/vmlDrawing52.v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53.vml"/><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54.v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vmlDrawing" Target="../drawings/vmlDrawing55.vml"/><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vmlDrawing" Target="../drawings/vmlDrawing56.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sp>
        <p:nvSpPr>
          <p:cNvPr id="60" name="TextBox 59"/>
          <p:cNvSpPr txBox="1"/>
          <p:nvPr/>
        </p:nvSpPr>
        <p:spPr>
          <a:xfrm>
            <a:off x="1055440" y="1560562"/>
            <a:ext cx="4608512" cy="1446550"/>
          </a:xfrm>
          <a:prstGeom prst="rect">
            <a:avLst/>
          </a:prstGeom>
          <a:noFill/>
        </p:spPr>
        <p:txBody>
          <a:bodyPr wrap="square" rtlCol="0">
            <a:spAutoFit/>
          </a:bodyPr>
          <a:lstStyle/>
          <a:p>
            <a:pPr algn="r"/>
            <a:r>
              <a:rPr lang="et-EE" sz="4400" b="1" dirty="0" smtClean="0">
                <a:solidFill>
                  <a:schemeClr val="bg1"/>
                </a:solidFill>
                <a:latin typeface="+mj-lt"/>
                <a:cs typeface="Arial" panose="020B0604020202020204" pitchFamily="34" charset="0"/>
              </a:rPr>
              <a:t>V VILJANDI VALLA</a:t>
            </a:r>
          </a:p>
          <a:p>
            <a:pPr algn="r"/>
            <a:r>
              <a:rPr lang="et-EE" sz="4400" b="1" dirty="0" smtClean="0">
                <a:solidFill>
                  <a:schemeClr val="bg1"/>
                </a:solidFill>
                <a:latin typeface="+mj-lt"/>
                <a:cs typeface="Arial" panose="020B0604020202020204" pitchFamily="34" charset="0"/>
              </a:rPr>
              <a:t>MÄLUMÄNG</a:t>
            </a:r>
            <a:endParaRPr lang="en-US" sz="4400" b="1" dirty="0">
              <a:solidFill>
                <a:schemeClr val="bg1"/>
              </a:solidFill>
              <a:latin typeface="+mj-lt"/>
              <a:cs typeface="Arial" panose="020B0604020202020204" pitchFamily="34" charset="0"/>
            </a:endParaRPr>
          </a:p>
        </p:txBody>
      </p:sp>
      <p:sp>
        <p:nvSpPr>
          <p:cNvPr id="62" name="TextBox 61"/>
          <p:cNvSpPr txBox="1"/>
          <p:nvPr/>
        </p:nvSpPr>
        <p:spPr>
          <a:xfrm>
            <a:off x="9408368" y="2242969"/>
            <a:ext cx="1800200" cy="2308324"/>
          </a:xfrm>
          <a:prstGeom prst="rect">
            <a:avLst/>
          </a:prstGeom>
          <a:noFill/>
        </p:spPr>
        <p:txBody>
          <a:bodyPr wrap="square" rtlCol="0">
            <a:spAutoFit/>
          </a:bodyPr>
          <a:lstStyle/>
          <a:p>
            <a:r>
              <a:rPr lang="et-EE" sz="4800" dirty="0" smtClean="0">
                <a:solidFill>
                  <a:schemeClr val="bg1"/>
                </a:solidFill>
                <a:latin typeface="Arial Narrow" panose="020B0606020202030204" pitchFamily="34" charset="0"/>
                <a:cs typeface="Arial" panose="020B0604020202020204" pitchFamily="34" charset="0"/>
              </a:rPr>
              <a:t>2019 – </a:t>
            </a:r>
          </a:p>
          <a:p>
            <a:endParaRPr lang="et-EE" sz="4800" dirty="0">
              <a:solidFill>
                <a:schemeClr val="bg1"/>
              </a:solidFill>
              <a:latin typeface="Arial Narrow" panose="020B0606020202030204" pitchFamily="34" charset="0"/>
              <a:cs typeface="Arial" panose="020B0604020202020204" pitchFamily="34" charset="0"/>
            </a:endParaRPr>
          </a:p>
          <a:p>
            <a:r>
              <a:rPr lang="et-EE" sz="4800" dirty="0" smtClean="0">
                <a:solidFill>
                  <a:schemeClr val="bg1"/>
                </a:solidFill>
                <a:latin typeface="Arial Narrow" panose="020B0606020202030204" pitchFamily="34" charset="0"/>
                <a:cs typeface="Arial" panose="020B0604020202020204" pitchFamily="34" charset="0"/>
              </a:rPr>
              <a:t>2020 </a:t>
            </a:r>
            <a:endParaRPr lang="en-US" sz="4800" dirty="0">
              <a:solidFill>
                <a:schemeClr val="bg1"/>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127448" y="3263496"/>
            <a:ext cx="9721080" cy="33427"/>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87988" y="3591888"/>
            <a:ext cx="3852428" cy="1077218"/>
          </a:xfrm>
          <a:prstGeom prst="rect">
            <a:avLst/>
          </a:prstGeom>
          <a:noFill/>
        </p:spPr>
        <p:txBody>
          <a:bodyPr wrap="square" rtlCol="0">
            <a:spAutoFit/>
          </a:bodyPr>
          <a:lstStyle/>
          <a:p>
            <a:r>
              <a:rPr lang="et-EE" sz="3200" dirty="0" smtClean="0">
                <a:solidFill>
                  <a:schemeClr val="bg1"/>
                </a:solidFill>
                <a:latin typeface="Calibri" panose="020F0502020204030204" pitchFamily="34" charset="0"/>
              </a:rPr>
              <a:t>V </a:t>
            </a:r>
            <a:r>
              <a:rPr lang="et-EE" sz="3200" dirty="0" smtClean="0">
                <a:solidFill>
                  <a:schemeClr val="bg1"/>
                </a:solidFill>
                <a:latin typeface="Calibri" panose="020F0502020204030204" pitchFamily="34" charset="0"/>
              </a:rPr>
              <a:t>voor </a:t>
            </a:r>
            <a:r>
              <a:rPr lang="et-EE" sz="3200" dirty="0" smtClean="0">
                <a:solidFill>
                  <a:schemeClr val="bg1"/>
                </a:solidFill>
                <a:latin typeface="Calibri" panose="020F0502020204030204" pitchFamily="34" charset="0"/>
              </a:rPr>
              <a:t>Tänassilma</a:t>
            </a:r>
            <a:endParaRPr lang="et-EE" sz="3200" dirty="0" smtClean="0">
              <a:solidFill>
                <a:schemeClr val="bg1"/>
              </a:solidFill>
              <a:latin typeface="Calibri" panose="020F0502020204030204" pitchFamily="34" charset="0"/>
            </a:endParaRPr>
          </a:p>
          <a:p>
            <a:r>
              <a:rPr lang="et-EE" sz="3200" dirty="0" smtClean="0">
                <a:solidFill>
                  <a:schemeClr val="bg1"/>
                </a:solidFill>
                <a:latin typeface="Calibri" panose="020F0502020204030204" pitchFamily="34" charset="0"/>
              </a:rPr>
              <a:t>9. märts</a:t>
            </a:r>
            <a:r>
              <a:rPr lang="et-EE" sz="3200" dirty="0" smtClean="0">
                <a:solidFill>
                  <a:schemeClr val="bg1"/>
                </a:solidFill>
                <a:latin typeface="Calibri" panose="020F0502020204030204" pitchFamily="34" charset="0"/>
              </a:rPr>
              <a:t>  </a:t>
            </a:r>
            <a:endParaRPr lang="et-EE" sz="3200" dirty="0">
              <a:solidFill>
                <a:schemeClr val="bg1"/>
              </a:solidFill>
              <a:latin typeface="Calibri" panose="020F0502020204030204" pitchFamily="34" charset="0"/>
            </a:endParaRPr>
          </a:p>
        </p:txBody>
      </p:sp>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8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cxnSp>
        <p:nvCxnSpPr>
          <p:cNvPr id="38" name="Straight Connector 2"/>
          <p:cNvCxnSpPr/>
          <p:nvPr/>
        </p:nvCxnSpPr>
        <p:spPr>
          <a:xfrm>
            <a:off x="5987988" y="1340768"/>
            <a:ext cx="0" cy="3292334"/>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25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927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4. Vastus</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b="1" dirty="0">
                <a:solidFill>
                  <a:schemeClr val="bg1"/>
                </a:solidFill>
              </a:rPr>
              <a:t>Roheline kärbseseen</a:t>
            </a:r>
            <a:endParaRPr lang="et-EE" dirty="0">
              <a:solidFill>
                <a:schemeClr val="bg1"/>
              </a:solidFill>
            </a:endParaRPr>
          </a:p>
          <a:p>
            <a:pPr marL="0" indent="0" algn="ctr">
              <a:buNone/>
            </a:pPr>
            <a:r>
              <a:rPr lang="et-EE" b="1" dirty="0">
                <a:solidFill>
                  <a:schemeClr val="bg1"/>
                </a:solidFill>
              </a:rPr>
              <a:t>Allikas</a:t>
            </a:r>
            <a:r>
              <a:rPr lang="et-EE" dirty="0">
                <a:solidFill>
                  <a:schemeClr val="bg1"/>
                </a:solidFill>
              </a:rPr>
              <a:t> </a:t>
            </a:r>
            <a:r>
              <a:rPr lang="et-EE" u="sng" dirty="0">
                <a:solidFill>
                  <a:schemeClr val="bg1"/>
                </a:solidFill>
                <a:hlinkClick r:id="rId5"/>
              </a:rPr>
              <a:t>https://en.wikipedia.org/wiki/Amanita_phalloides</a:t>
            </a:r>
            <a:endParaRPr lang="et-EE" dirty="0">
              <a:solidFill>
                <a:schemeClr val="bg1"/>
              </a:solidFill>
            </a:endParaRPr>
          </a:p>
        </p:txBody>
      </p:sp>
      <p:sp>
        <p:nvSpPr>
          <p:cNvPr id="4" name="Ristkülik 3"/>
          <p:cNvSpPr/>
          <p:nvPr/>
        </p:nvSpPr>
        <p:spPr>
          <a:xfrm>
            <a:off x="2999656" y="5229492"/>
            <a:ext cx="6144344" cy="461665"/>
          </a:xfrm>
          <a:prstGeom prst="rect">
            <a:avLst/>
          </a:prstGeom>
        </p:spPr>
        <p:txBody>
          <a:bodyPr wrap="square">
            <a:spAutoFit/>
          </a:bodyPr>
          <a:lstStyle/>
          <a:p>
            <a:r>
              <a:rPr lang="et-EE" dirty="0"/>
              <a:t> </a:t>
            </a:r>
          </a:p>
        </p:txBody>
      </p:sp>
    </p:spTree>
    <p:extLst>
      <p:ext uri="{BB962C8B-B14F-4D97-AF65-F5344CB8AC3E}">
        <p14:creationId xmlns:p14="http://schemas.microsoft.com/office/powerpoint/2010/main" val="315967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30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5. Kultuur (Anne-Ly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a:xfrm>
            <a:off x="667816" y="980728"/>
            <a:ext cx="10972800" cy="4954868"/>
          </a:xfrm>
        </p:spPr>
        <p:txBody>
          <a:bodyPr>
            <a:normAutofit/>
          </a:bodyPr>
          <a:lstStyle/>
          <a:p>
            <a:pPr marL="0" indent="0">
              <a:buNone/>
            </a:pPr>
            <a:r>
              <a:rPr lang="et-EE" dirty="0">
                <a:solidFill>
                  <a:schemeClr val="bg1"/>
                </a:solidFill>
              </a:rPr>
              <a:t>15. veebruaril toimus Viljandimaal 23. korda tantsubändide päev. Selle ürituse algataja Malle Allese toimetamisel on olnud ikka üks armastatud kokkusaamine ja mööduvõtt muusikutele.  Viljandi Rahvamaja remondiga kadus  ka see suurepärane üritus. Aga peale väikest vaheaega  hakati bändide päeva tegema nn. väiksemates kultuurimajades. Kus toimus selle aasta bändide päev?</a:t>
            </a:r>
          </a:p>
          <a:p>
            <a:pPr marL="0" indent="0">
              <a:buNone/>
            </a:pPr>
            <a:endParaRPr lang="et-EE" dirty="0">
              <a:solidFill>
                <a:schemeClr val="bg1"/>
              </a:solidFill>
            </a:endParaRPr>
          </a:p>
        </p:txBody>
      </p:sp>
    </p:spTree>
    <p:extLst>
      <p:ext uri="{BB962C8B-B14F-4D97-AF65-F5344CB8AC3E}">
        <p14:creationId xmlns:p14="http://schemas.microsoft.com/office/powerpoint/2010/main" val="121851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132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5. Vastus</a:t>
            </a:r>
            <a:endParaRPr lang="et-EE" dirty="0">
              <a:solidFill>
                <a:schemeClr val="bg1"/>
              </a:solidFill>
            </a:endParaRPr>
          </a:p>
        </p:txBody>
      </p:sp>
      <p:sp>
        <p:nvSpPr>
          <p:cNvPr id="3" name="Sisu kohatäide 2"/>
          <p:cNvSpPr>
            <a:spLocks noGrp="1"/>
          </p:cNvSpPr>
          <p:nvPr>
            <p:ph idx="1"/>
          </p:nvPr>
        </p:nvSpPr>
        <p:spPr>
          <a:xfrm>
            <a:off x="983432" y="1138429"/>
            <a:ext cx="10598968" cy="4987739"/>
          </a:xfrm>
        </p:spPr>
        <p:txBody>
          <a:bodyPr>
            <a:normAutofit/>
          </a:bodyPr>
          <a:lstStyle/>
          <a:p>
            <a:pPr marL="0" indent="0" algn="ctr">
              <a:buNone/>
            </a:pPr>
            <a:r>
              <a:rPr lang="et-EE" dirty="0">
                <a:solidFill>
                  <a:schemeClr val="bg1"/>
                </a:solidFill>
              </a:rPr>
              <a:t>Suure-Jaani Rahvamajas</a:t>
            </a:r>
            <a:r>
              <a:rPr lang="et-EE" dirty="0">
                <a:solidFill>
                  <a:schemeClr val="bg1"/>
                </a:solidFill>
              </a:rPr>
              <a:t> </a:t>
            </a:r>
            <a:endParaRPr lang="et-EE" dirty="0" smtClean="0">
              <a:solidFill>
                <a:schemeClr val="bg1"/>
              </a:solidFill>
            </a:endParaRPr>
          </a:p>
        </p:txBody>
      </p:sp>
    </p:spTree>
    <p:extLst>
      <p:ext uri="{BB962C8B-B14F-4D97-AF65-F5344CB8AC3E}">
        <p14:creationId xmlns:p14="http://schemas.microsoft.com/office/powerpoint/2010/main" val="2212036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235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6.</a:t>
            </a:r>
            <a:r>
              <a:rPr lang="et-EE" dirty="0" smtClean="0">
                <a:solidFill>
                  <a:schemeClr val="bg1"/>
                </a:solidFill>
              </a:rPr>
              <a:t> </a:t>
            </a:r>
            <a:r>
              <a:rPr lang="fi-FI" dirty="0" err="1" smtClean="0">
                <a:solidFill>
                  <a:schemeClr val="bg1"/>
                </a:solidFill>
              </a:rPr>
              <a:t>Kes</a:t>
            </a:r>
            <a:r>
              <a:rPr lang="fi-FI" dirty="0" smtClean="0">
                <a:solidFill>
                  <a:schemeClr val="bg1"/>
                </a:solidFill>
              </a:rPr>
              <a:t> </a:t>
            </a:r>
            <a:r>
              <a:rPr lang="fi-FI" dirty="0">
                <a:solidFill>
                  <a:schemeClr val="bg1"/>
                </a:solidFill>
              </a:rPr>
              <a:t>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Aastatel 1950-1984 said need ainult Hiinale iselomulikud objektid teistesse riikidesse sattuda vaid diplomaatilise kingitusena. Alates 1984. aastast võib neid Hiinalt väga suure summa eest ka rentida (umbes 1 000 000 € aastas). Millest/ kellest on jutt?</a:t>
            </a:r>
          </a:p>
          <a:p>
            <a:pPr marL="0" indent="0" algn="ctr">
              <a:buNone/>
            </a:pPr>
            <a:endParaRPr lang="et-EE" dirty="0">
              <a:solidFill>
                <a:schemeClr val="bg1"/>
              </a:solidFill>
            </a:endParaRPr>
          </a:p>
        </p:txBody>
      </p:sp>
      <p:sp>
        <p:nvSpPr>
          <p:cNvPr id="10" name="TextBox 9"/>
          <p:cNvSpPr txBox="1"/>
          <p:nvPr/>
        </p:nvSpPr>
        <p:spPr>
          <a:xfrm>
            <a:off x="5375920" y="5085184"/>
            <a:ext cx="1296144" cy="461665"/>
          </a:xfrm>
          <a:prstGeom prst="rect">
            <a:avLst/>
          </a:prstGeom>
          <a:noFill/>
        </p:spPr>
        <p:txBody>
          <a:bodyPr wrap="square" rtlCol="0">
            <a:spAutoFit/>
          </a:bodyPr>
          <a:lstStyle/>
          <a:p>
            <a:r>
              <a:rPr lang="et-EE" dirty="0" smtClean="0"/>
              <a:t>  </a:t>
            </a:r>
            <a:endParaRPr lang="et-EE" dirty="0">
              <a:solidFill>
                <a:schemeClr val="bg1"/>
              </a:solidFill>
            </a:endParaRPr>
          </a:p>
        </p:txBody>
      </p:sp>
    </p:spTree>
    <p:extLst>
      <p:ext uri="{BB962C8B-B14F-4D97-AF65-F5344CB8AC3E}">
        <p14:creationId xmlns:p14="http://schemas.microsoft.com/office/powerpoint/2010/main" val="2754260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337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546139" y="386338"/>
            <a:ext cx="10972800" cy="711081"/>
          </a:xfrm>
        </p:spPr>
        <p:txBody>
          <a:bodyPr/>
          <a:lstStyle/>
          <a:p>
            <a:pPr algn="ctr"/>
            <a:r>
              <a:rPr lang="et-EE" dirty="0" smtClean="0">
                <a:solidFill>
                  <a:schemeClr val="bg1"/>
                </a:solidFill>
              </a:rPr>
              <a:t>6. Vastus</a:t>
            </a:r>
            <a:endParaRPr lang="et-EE" dirty="0">
              <a:solidFill>
                <a:schemeClr val="bg1"/>
              </a:solidFill>
            </a:endParaRPr>
          </a:p>
        </p:txBody>
      </p:sp>
      <p:sp>
        <p:nvSpPr>
          <p:cNvPr id="4" name="Content Placeholder 3"/>
          <p:cNvSpPr>
            <a:spLocks noGrp="1"/>
          </p:cNvSpPr>
          <p:nvPr>
            <p:ph idx="1"/>
          </p:nvPr>
        </p:nvSpPr>
        <p:spPr/>
        <p:txBody>
          <a:bodyPr/>
          <a:lstStyle/>
          <a:p>
            <a:pPr marL="0" indent="0" algn="ctr">
              <a:buNone/>
            </a:pPr>
            <a:r>
              <a:rPr lang="et-EE" dirty="0" smtClean="0">
                <a:solidFill>
                  <a:schemeClr val="bg1"/>
                </a:solidFill>
              </a:rPr>
              <a:t>Hiidpandad</a:t>
            </a:r>
          </a:p>
          <a:p>
            <a:pPr marL="0" indent="0" algn="ctr">
              <a:buNone/>
            </a:pPr>
            <a:endParaRPr lang="et-EE" dirty="0">
              <a:solidFill>
                <a:schemeClr val="bg1"/>
              </a:solidFill>
            </a:endParaRPr>
          </a:p>
        </p:txBody>
      </p:sp>
      <p:pic>
        <p:nvPicPr>
          <p:cNvPr id="6" name="Picture 5"/>
          <p:cNvPicPr/>
          <p:nvPr/>
        </p:nvPicPr>
        <p:blipFill>
          <a:blip r:embed="rId5"/>
          <a:srcRect/>
          <a:stretch>
            <a:fillRect/>
          </a:stretch>
        </p:blipFill>
        <p:spPr bwMode="auto">
          <a:xfrm>
            <a:off x="4733924" y="2413000"/>
            <a:ext cx="3522315" cy="3104232"/>
          </a:xfrm>
          <a:prstGeom prst="rect">
            <a:avLst/>
          </a:prstGeom>
          <a:noFill/>
          <a:ln w="9525">
            <a:noFill/>
            <a:miter lim="800000"/>
            <a:headEnd/>
            <a:tailEnd/>
          </a:ln>
        </p:spPr>
      </p:pic>
    </p:spTree>
    <p:extLst>
      <p:ext uri="{BB962C8B-B14F-4D97-AF65-F5344CB8AC3E}">
        <p14:creationId xmlns:p14="http://schemas.microsoft.com/office/powerpoint/2010/main" val="66699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439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7.</a:t>
            </a:r>
            <a:r>
              <a:rPr lang="et-EE" dirty="0" smtClean="0">
                <a:solidFill>
                  <a:schemeClr val="bg1"/>
                </a:solidFill>
              </a:rPr>
              <a:t> </a:t>
            </a:r>
            <a:r>
              <a:rPr lang="fi-FI" dirty="0" err="1" smtClean="0">
                <a:solidFill>
                  <a:schemeClr val="bg1"/>
                </a:solidFill>
              </a:rPr>
              <a:t>Sise</a:t>
            </a:r>
            <a:r>
              <a:rPr lang="fi-FI" dirty="0" smtClean="0">
                <a:solidFill>
                  <a:schemeClr val="bg1"/>
                </a:solidFill>
              </a:rPr>
              <a:t>- </a:t>
            </a:r>
            <a:r>
              <a:rPr lang="fi-FI" dirty="0">
                <a:solidFill>
                  <a:schemeClr val="bg1"/>
                </a:solidFill>
              </a:rPr>
              <a:t>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Selle rahvusvahelise organisatsiooni loomine algatati 1990. aastal </a:t>
            </a:r>
            <a:r>
              <a:rPr lang="et-EE" u="sng" dirty="0">
                <a:solidFill>
                  <a:schemeClr val="bg1"/>
                </a:solidFill>
                <a:hlinkClick r:id="rId5" tooltip="Tartu"/>
              </a:rPr>
              <a:t>Tartus</a:t>
            </a:r>
            <a:r>
              <a:rPr lang="et-EE" dirty="0">
                <a:solidFill>
                  <a:schemeClr val="bg1"/>
                </a:solidFill>
              </a:rPr>
              <a:t> viie rahva esindajate nõupidamisel. Asutamine kinnitati </a:t>
            </a:r>
            <a:r>
              <a:rPr lang="et-EE" u="sng" dirty="0">
                <a:solidFill>
                  <a:schemeClr val="bg1"/>
                </a:solidFill>
                <a:hlinkClick r:id="rId6" tooltip="Haag (pole veel kirjutatud)"/>
              </a:rPr>
              <a:t>Haagis</a:t>
            </a:r>
            <a:r>
              <a:rPr lang="et-EE" dirty="0">
                <a:solidFill>
                  <a:schemeClr val="bg1"/>
                </a:solidFill>
              </a:rPr>
              <a:t> 11. veebruaril 1991. a. 12 rahva poolt. Eestil tuli peagi selle organisatsiooni tegevliikme staatusest lahkuda, mis on üsna ainulaadne juhtum Eesti ajaloos. Mis organisatsioonist on jutt? </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413771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542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7. Vastus</a:t>
            </a:r>
            <a:endParaRPr lang="et-EE" dirty="0">
              <a:solidFill>
                <a:schemeClr val="bg1"/>
              </a:solidFill>
            </a:endParaRPr>
          </a:p>
        </p:txBody>
      </p:sp>
      <p:sp>
        <p:nvSpPr>
          <p:cNvPr id="3" name="Sisu kohatäide 2"/>
          <p:cNvSpPr>
            <a:spLocks noGrp="1"/>
          </p:cNvSpPr>
          <p:nvPr>
            <p:ph idx="1"/>
          </p:nvPr>
        </p:nvSpPr>
        <p:spPr>
          <a:xfrm>
            <a:off x="609600" y="1052736"/>
            <a:ext cx="10972800" cy="6571915"/>
          </a:xfrm>
        </p:spPr>
        <p:txBody>
          <a:bodyPr>
            <a:normAutofit/>
          </a:bodyPr>
          <a:lstStyle/>
          <a:p>
            <a:pPr marL="0" indent="0" algn="ctr">
              <a:buNone/>
            </a:pPr>
            <a:r>
              <a:rPr lang="et-EE" sz="3200" dirty="0">
                <a:solidFill>
                  <a:schemeClr val="bg1"/>
                </a:solidFill>
              </a:rPr>
              <a:t>Esindamata Rahvaste Organisatsioon (ERO). ERO on valitsusväline rahvusvaheline organisatsioon, mis ühendab maailma </a:t>
            </a:r>
            <a:r>
              <a:rPr lang="et-EE" sz="3200" u="sng" dirty="0">
                <a:solidFill>
                  <a:schemeClr val="bg1"/>
                </a:solidFill>
                <a:hlinkClick r:id="rId5" tooltip="Põlisrahvus (pole veel kirjutatud)"/>
              </a:rPr>
              <a:t>põlisrahvaid</a:t>
            </a:r>
            <a:r>
              <a:rPr lang="et-EE" sz="3200" dirty="0">
                <a:solidFill>
                  <a:schemeClr val="bg1"/>
                </a:solidFill>
              </a:rPr>
              <a:t>, kelle enesemääramisõigus on piiratud ja kellel seetõttu ei ole võimalik olla esindatud </a:t>
            </a:r>
            <a:r>
              <a:rPr lang="et-EE" sz="3200" u="sng" dirty="0">
                <a:solidFill>
                  <a:schemeClr val="bg1"/>
                </a:solidFill>
                <a:hlinkClick r:id="rId6" tooltip="Ühinenud Rahvaste Organisatsioon (pole veel kirjutatud)"/>
              </a:rPr>
              <a:t>Ühinenud Rahvaste Organisatsioonis</a:t>
            </a:r>
            <a:r>
              <a:rPr lang="et-EE" sz="3200" dirty="0">
                <a:solidFill>
                  <a:schemeClr val="bg1"/>
                </a:solidFill>
              </a:rPr>
              <a:t>. Eesti lahkus EROst seoses iseseisvuse taastamisega  (</a:t>
            </a:r>
            <a:r>
              <a:rPr lang="et-EE" sz="3200" u="sng" dirty="0">
                <a:solidFill>
                  <a:schemeClr val="bg1"/>
                </a:solidFill>
                <a:hlinkClick r:id="rId7"/>
              </a:rPr>
              <a:t>20. augustil</a:t>
            </a:r>
            <a:r>
              <a:rPr lang="et-EE" sz="3200" dirty="0">
                <a:solidFill>
                  <a:schemeClr val="bg1"/>
                </a:solidFill>
              </a:rPr>
              <a:t> </a:t>
            </a:r>
            <a:r>
              <a:rPr lang="et-EE" sz="3200" u="sng" dirty="0">
                <a:solidFill>
                  <a:schemeClr val="bg1"/>
                </a:solidFill>
                <a:hlinkClick r:id="rId8" tooltip="1991"/>
              </a:rPr>
              <a:t>1991</a:t>
            </a:r>
            <a:r>
              <a:rPr lang="et-EE" sz="3200" dirty="0">
                <a:solidFill>
                  <a:schemeClr val="bg1"/>
                </a:solidFill>
              </a:rPr>
              <a:t>).</a:t>
            </a:r>
          </a:p>
          <a:p>
            <a:pPr marL="0" indent="0" algn="ctr">
              <a:buNone/>
            </a:pPr>
            <a:r>
              <a:rPr lang="et-EE" sz="3200" dirty="0">
                <a:solidFill>
                  <a:schemeClr val="bg1"/>
                </a:solidFill>
              </a:rPr>
              <a:t>Allikas: Postimees, 2. märts 2020 Mälumäng, lk 30; </a:t>
            </a:r>
            <a:r>
              <a:rPr lang="et-EE" sz="3200" u="sng" dirty="0">
                <a:solidFill>
                  <a:schemeClr val="bg1"/>
                </a:solidFill>
                <a:hlinkClick r:id="rId9"/>
              </a:rPr>
              <a:t>https://et.wikipedia.org/wiki/Esindamata_Rahvaste_Organisatsioon</a:t>
            </a:r>
            <a:endParaRPr lang="et-EE" sz="3200"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70058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644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8. Muusika (Anne – 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Väidetavalt oli see laul Hitleri lemmikuid. Autor  sakslane Carl Teike(1864-1922) kirjutatud lugu on ka eesti keeles armastatud oma hoogsa rütmi pärast ja usun , et ka positiivsete sõnade pärast. Mis on selle laulu eestikeelne nimi?</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1910010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747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8.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Vanad sõbrad</a:t>
            </a:r>
          </a:p>
          <a:p>
            <a:pPr marL="0" indent="0" algn="ctr">
              <a:buNone/>
            </a:pPr>
            <a:endParaRPr lang="et-EE" dirty="0">
              <a:solidFill>
                <a:schemeClr val="bg1"/>
              </a:solidFill>
            </a:endParaRPr>
          </a:p>
        </p:txBody>
      </p:sp>
    </p:spTree>
    <p:extLst>
      <p:ext uri="{BB962C8B-B14F-4D97-AF65-F5344CB8AC3E}">
        <p14:creationId xmlns:p14="http://schemas.microsoft.com/office/powerpoint/2010/main" val="304080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849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9. Sport </a:t>
            </a:r>
            <a:r>
              <a:rPr lang="et-EE" dirty="0">
                <a:solidFill>
                  <a:schemeClr val="bg1"/>
                </a:solidFill>
              </a:rPr>
              <a:t>(Sirje Põder)</a:t>
            </a:r>
          </a:p>
        </p:txBody>
      </p:sp>
      <p:sp>
        <p:nvSpPr>
          <p:cNvPr id="3" name="Sisu kohatäide 2"/>
          <p:cNvSpPr>
            <a:spLocks noGrp="1"/>
          </p:cNvSpPr>
          <p:nvPr>
            <p:ph idx="1"/>
          </p:nvPr>
        </p:nvSpPr>
        <p:spPr/>
        <p:txBody>
          <a:bodyPr>
            <a:normAutofit fontScale="77500" lnSpcReduction="20000"/>
          </a:bodyPr>
          <a:lstStyle/>
          <a:p>
            <a:pPr marL="0" indent="0" algn="ctr">
              <a:buNone/>
            </a:pPr>
            <a:r>
              <a:rPr lang="et-EE" dirty="0">
                <a:solidFill>
                  <a:schemeClr val="bg1"/>
                </a:solidFill>
              </a:rPr>
              <a:t>Sea iga eesti maadlusmehega vastavusse tema olümpiamedali võitmise aasta või aastad (iga nimi koos õigete </a:t>
            </a:r>
            <a:r>
              <a:rPr lang="et-EE" dirty="0" smtClean="0">
                <a:solidFill>
                  <a:schemeClr val="bg1"/>
                </a:solidFill>
              </a:rPr>
              <a:t>aastatega </a:t>
            </a:r>
            <a:r>
              <a:rPr lang="et-EE" dirty="0">
                <a:solidFill>
                  <a:schemeClr val="bg1"/>
                </a:solidFill>
              </a:rPr>
              <a:t>1 punkt</a:t>
            </a:r>
            <a:r>
              <a:rPr lang="et-EE" dirty="0" smtClean="0">
                <a:solidFill>
                  <a:schemeClr val="bg1"/>
                </a:solidFill>
              </a:rPr>
              <a:t>)</a:t>
            </a:r>
          </a:p>
          <a:p>
            <a:r>
              <a:rPr lang="et-EE" dirty="0">
                <a:solidFill>
                  <a:schemeClr val="bg1"/>
                </a:solidFill>
              </a:rPr>
              <a:t>EDUARD PÜTSEP                                                              1912         1920</a:t>
            </a:r>
          </a:p>
          <a:p>
            <a:r>
              <a:rPr lang="et-EE" dirty="0">
                <a:solidFill>
                  <a:schemeClr val="bg1"/>
                </a:solidFill>
              </a:rPr>
              <a:t>EDVIN VESTERBY                                                            </a:t>
            </a:r>
            <a:r>
              <a:rPr lang="et-EE" dirty="0" smtClean="0">
                <a:solidFill>
                  <a:schemeClr val="bg1"/>
                </a:solidFill>
              </a:rPr>
              <a:t>1924         </a:t>
            </a:r>
            <a:r>
              <a:rPr lang="et-EE" dirty="0">
                <a:solidFill>
                  <a:schemeClr val="bg1"/>
                </a:solidFill>
              </a:rPr>
              <a:t>1928</a:t>
            </a:r>
          </a:p>
          <a:p>
            <a:r>
              <a:rPr lang="et-EE" dirty="0">
                <a:solidFill>
                  <a:schemeClr val="bg1"/>
                </a:solidFill>
              </a:rPr>
              <a:t>HEIKI NABI                                                                         1936         1952</a:t>
            </a:r>
          </a:p>
          <a:p>
            <a:r>
              <a:rPr lang="et-EE" dirty="0">
                <a:solidFill>
                  <a:schemeClr val="bg1"/>
                </a:solidFill>
              </a:rPr>
              <a:t>VOLDEMAR VÄLI                                                              1956        1972</a:t>
            </a:r>
          </a:p>
          <a:p>
            <a:r>
              <a:rPr lang="et-EE" dirty="0">
                <a:solidFill>
                  <a:schemeClr val="bg1"/>
                </a:solidFill>
              </a:rPr>
              <a:t>AUGUST NEO                                                                     2008         2012</a:t>
            </a:r>
          </a:p>
          <a:p>
            <a:r>
              <a:rPr lang="et-EE" dirty="0">
                <a:solidFill>
                  <a:schemeClr val="bg1"/>
                </a:solidFill>
              </a:rPr>
              <a:t>OSVALD KÄPP</a:t>
            </a:r>
          </a:p>
          <a:p>
            <a:r>
              <a:rPr lang="et-EE" dirty="0">
                <a:solidFill>
                  <a:schemeClr val="bg1"/>
                </a:solidFill>
              </a:rPr>
              <a:t>JOHANNES KOTKAS</a:t>
            </a:r>
          </a:p>
          <a:p>
            <a:pPr marL="0" indent="0">
              <a:buNone/>
            </a:pPr>
            <a:endParaRPr lang="et-EE" dirty="0">
              <a:solidFill>
                <a:schemeClr val="bg1"/>
              </a:solidFill>
            </a:endParaRPr>
          </a:p>
        </p:txBody>
      </p:sp>
    </p:spTree>
    <p:extLst>
      <p:ext uri="{BB962C8B-B14F-4D97-AF65-F5344CB8AC3E}">
        <p14:creationId xmlns:p14="http://schemas.microsoft.com/office/powerpoint/2010/main" val="262541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666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buNone/>
            </a:pPr>
            <a:endParaRPr lang="et-EE" dirty="0" smtClean="0"/>
          </a:p>
          <a:p>
            <a:pPr marL="0" indent="0" algn="ctr">
              <a:buNone/>
            </a:pPr>
            <a:endParaRPr lang="et-EE" dirty="0" smtClean="0"/>
          </a:p>
          <a:p>
            <a:pPr marL="0" indent="0" algn="ctr">
              <a:buNone/>
            </a:pPr>
            <a:endParaRPr lang="et-EE" dirty="0"/>
          </a:p>
          <a:p>
            <a:pPr marL="0" indent="0" algn="ctr">
              <a:buNone/>
            </a:pPr>
            <a:r>
              <a:rPr lang="et-EE" dirty="0" smtClean="0">
                <a:solidFill>
                  <a:schemeClr val="bg1"/>
                </a:solidFill>
              </a:rPr>
              <a:t>1. osa</a:t>
            </a:r>
            <a:endParaRPr lang="et-EE" dirty="0">
              <a:solidFill>
                <a:schemeClr val="bg1"/>
              </a:solidFill>
            </a:endParaRPr>
          </a:p>
        </p:txBody>
      </p:sp>
    </p:spTree>
    <p:extLst>
      <p:ext uri="{BB962C8B-B14F-4D97-AF65-F5344CB8AC3E}">
        <p14:creationId xmlns:p14="http://schemas.microsoft.com/office/powerpoint/2010/main" val="525435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952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9. Vastus</a:t>
            </a:r>
            <a:endParaRPr lang="et-EE" dirty="0">
              <a:solidFill>
                <a:schemeClr val="bg1"/>
              </a:solidFill>
            </a:endParaRPr>
          </a:p>
        </p:txBody>
      </p:sp>
      <p:sp>
        <p:nvSpPr>
          <p:cNvPr id="3" name="Sisu kohatäide 2"/>
          <p:cNvSpPr>
            <a:spLocks noGrp="1"/>
          </p:cNvSpPr>
          <p:nvPr>
            <p:ph idx="1"/>
          </p:nvPr>
        </p:nvSpPr>
        <p:spPr/>
        <p:txBody>
          <a:bodyPr>
            <a:normAutofit/>
          </a:bodyPr>
          <a:lstStyle/>
          <a:p>
            <a:r>
              <a:rPr lang="et-EE" dirty="0">
                <a:solidFill>
                  <a:schemeClr val="bg1"/>
                </a:solidFill>
              </a:rPr>
              <a:t>EDUARD PÜTSEP 1924  I</a:t>
            </a:r>
          </a:p>
          <a:p>
            <a:r>
              <a:rPr lang="et-EE" dirty="0">
                <a:solidFill>
                  <a:schemeClr val="bg1"/>
                </a:solidFill>
              </a:rPr>
              <a:t>EDVIN VESTERBY 1956  II</a:t>
            </a:r>
          </a:p>
          <a:p>
            <a:r>
              <a:rPr lang="et-EE" dirty="0">
                <a:solidFill>
                  <a:schemeClr val="bg1"/>
                </a:solidFill>
              </a:rPr>
              <a:t>HEIKI NABI 2012  II</a:t>
            </a:r>
          </a:p>
          <a:p>
            <a:r>
              <a:rPr lang="et-EE" dirty="0">
                <a:solidFill>
                  <a:schemeClr val="bg1"/>
                </a:solidFill>
              </a:rPr>
              <a:t>VOLDEMAR VÄLI 1928  I; 1936  III</a:t>
            </a:r>
          </a:p>
          <a:p>
            <a:r>
              <a:rPr lang="et-EE" dirty="0">
                <a:solidFill>
                  <a:schemeClr val="bg1"/>
                </a:solidFill>
              </a:rPr>
              <a:t>AUGUST NEO 1936  II; 1936  III</a:t>
            </a:r>
          </a:p>
          <a:p>
            <a:r>
              <a:rPr lang="et-EE" dirty="0">
                <a:solidFill>
                  <a:schemeClr val="bg1"/>
                </a:solidFill>
              </a:rPr>
              <a:t>OSVALD KÄPP 1932  I</a:t>
            </a:r>
          </a:p>
          <a:p>
            <a:r>
              <a:rPr lang="et-EE" dirty="0">
                <a:solidFill>
                  <a:schemeClr val="bg1"/>
                </a:solidFill>
              </a:rPr>
              <a:t>JOHANNES KOTKAS 1952  I</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324091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54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10.</a:t>
            </a:r>
            <a:r>
              <a:rPr lang="et-EE" dirty="0" smtClean="0">
                <a:solidFill>
                  <a:schemeClr val="bg1"/>
                </a:solidFill>
              </a:rPr>
              <a:t> </a:t>
            </a:r>
            <a:r>
              <a:rPr lang="fi-FI" dirty="0" err="1" smtClean="0">
                <a:solidFill>
                  <a:schemeClr val="bg1"/>
                </a:solidFill>
              </a:rPr>
              <a:t>Eestlased</a:t>
            </a:r>
            <a:r>
              <a:rPr lang="fi-FI" dirty="0" smtClean="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a:xfrm>
            <a:off x="609600" y="1138429"/>
            <a:ext cx="10972800" cy="4987739"/>
          </a:xfrm>
        </p:spPr>
        <p:txBody>
          <a:bodyPr>
            <a:normAutofit/>
          </a:bodyPr>
          <a:lstStyle/>
          <a:p>
            <a:pPr algn="ctr"/>
            <a:r>
              <a:rPr lang="et-EE" sz="2800" dirty="0">
                <a:solidFill>
                  <a:schemeClr val="bg1"/>
                </a:solidFill>
              </a:rPr>
              <a:t>Eesti poiss, Patric Paiste(fotol vasakul ), kes käib praegu Praha Briti Rahvusvahelises koolis, kuna ta isa on töökoha tõttu Tšehhimaal, tegi kaasa ühe filmi massistseenides, mis kandideeris Oscarile kuues kategoorias. Film saavutas Oscari kohandatud filmide kategoorias. Mis filmiga on tegu?</a:t>
            </a:r>
          </a:p>
          <a:p>
            <a:pPr algn="ctr"/>
            <a:endParaRPr lang="et-EE" dirty="0" smtClean="0">
              <a:solidFill>
                <a:schemeClr val="bg1"/>
              </a:solidFill>
            </a:endParaRPr>
          </a:p>
        </p:txBody>
      </p:sp>
      <p:pic>
        <p:nvPicPr>
          <p:cNvPr id="6" name="Pilt 1" descr="C:\Users\Kasutaja\Desktop\25f115e413fcc91d5b-8889402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429000"/>
            <a:ext cx="3243808" cy="2232248"/>
          </a:xfrm>
          <a:prstGeom prst="rect">
            <a:avLst/>
          </a:prstGeom>
          <a:noFill/>
          <a:ln>
            <a:noFill/>
          </a:ln>
        </p:spPr>
      </p:pic>
    </p:spTree>
    <p:extLst>
      <p:ext uri="{BB962C8B-B14F-4D97-AF65-F5344CB8AC3E}">
        <p14:creationId xmlns:p14="http://schemas.microsoft.com/office/powerpoint/2010/main" val="2435036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156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10.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„Jänespüks Jojo“</a:t>
            </a:r>
            <a:endParaRPr lang="et-EE" dirty="0">
              <a:solidFill>
                <a:schemeClr val="bg1"/>
              </a:solidFill>
            </a:endParaRPr>
          </a:p>
        </p:txBody>
      </p:sp>
    </p:spTree>
    <p:extLst>
      <p:ext uri="{BB962C8B-B14F-4D97-AF65-F5344CB8AC3E}">
        <p14:creationId xmlns:p14="http://schemas.microsoft.com/office/powerpoint/2010/main" val="3296925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259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nn-NO" dirty="0" smtClean="0">
                <a:solidFill>
                  <a:schemeClr val="bg1"/>
                </a:solidFill>
              </a:rPr>
              <a:t>11.</a:t>
            </a:r>
            <a:r>
              <a:rPr lang="et-EE" dirty="0" smtClean="0">
                <a:solidFill>
                  <a:schemeClr val="bg1"/>
                </a:solidFill>
              </a:rPr>
              <a:t> </a:t>
            </a:r>
            <a:r>
              <a:rPr lang="nn-NO" dirty="0" smtClean="0">
                <a:solidFill>
                  <a:schemeClr val="bg1"/>
                </a:solidFill>
              </a:rPr>
              <a:t>Viljandi </a:t>
            </a:r>
            <a:r>
              <a:rPr lang="nn-NO" dirty="0">
                <a:solidFill>
                  <a:schemeClr val="bg1"/>
                </a:solidFill>
              </a:rPr>
              <a:t>vald (Urve Mukk)</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Viiratsisse kerkib moodne Viljandi vallamaja, mis eeldatavasti valmib 2021. aasta kevadeks. Mis hoone asus seal algselt, kuhu 1977. aastal ehitati sovhoosi (GNST) keskuse kontorihoone?</a:t>
            </a:r>
          </a:p>
          <a:p>
            <a:pPr marL="0" indent="0">
              <a:buNone/>
            </a:pPr>
            <a:endParaRPr lang="et-EE" dirty="0" smtClean="0">
              <a:solidFill>
                <a:schemeClr val="bg1"/>
              </a:solidFill>
            </a:endParaRPr>
          </a:p>
        </p:txBody>
      </p:sp>
    </p:spTree>
    <p:extLst>
      <p:ext uri="{BB962C8B-B14F-4D97-AF65-F5344CB8AC3E}">
        <p14:creationId xmlns:p14="http://schemas.microsoft.com/office/powerpoint/2010/main" val="16787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361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11. Vastus</a:t>
            </a:r>
            <a:endParaRPr lang="et-EE" dirty="0">
              <a:solidFill>
                <a:schemeClr val="bg1"/>
              </a:solidFill>
            </a:endParaRPr>
          </a:p>
        </p:txBody>
      </p:sp>
      <p:sp>
        <p:nvSpPr>
          <p:cNvPr id="3" name="Sisu kohatäide 2"/>
          <p:cNvSpPr>
            <a:spLocks noGrp="1"/>
          </p:cNvSpPr>
          <p:nvPr>
            <p:ph idx="1"/>
          </p:nvPr>
        </p:nvSpPr>
        <p:spPr>
          <a:xfrm>
            <a:off x="624000" y="1138429"/>
            <a:ext cx="10944000" cy="4987739"/>
          </a:xfrm>
        </p:spPr>
        <p:txBody>
          <a:bodyPr>
            <a:normAutofit/>
          </a:bodyPr>
          <a:lstStyle/>
          <a:p>
            <a:pPr marL="0" indent="0" algn="ctr">
              <a:buNone/>
            </a:pPr>
            <a:r>
              <a:rPr lang="et-EE" b="1" dirty="0"/>
              <a:t> </a:t>
            </a:r>
            <a:r>
              <a:rPr lang="et-EE" dirty="0">
                <a:solidFill>
                  <a:schemeClr val="bg1"/>
                </a:solidFill>
              </a:rPr>
              <a:t>Viiratsi mõisa häärber. Selle maakivist vundamendile ehitati sovhoosi keskus. Hiljem oli Viiratsi valla keskus ja ka Viljandi vallavalitsus asus seal aastail 2013 – 2015.</a:t>
            </a:r>
          </a:p>
          <a:p>
            <a:pPr marL="0" indent="0" algn="ctr">
              <a:buNone/>
            </a:pPr>
            <a:r>
              <a:rPr lang="et-EE" dirty="0">
                <a:solidFill>
                  <a:schemeClr val="bg1"/>
                </a:solidFill>
              </a:rPr>
              <a:t>Allikas: M. Suurmägi Viljandi vallamaja hakkab ehitama kohalik firma. Sakala, 28.02.2020, lk 1.</a:t>
            </a:r>
          </a:p>
          <a:p>
            <a:pPr marL="0" indent="0" algn="ctr">
              <a:buNone/>
            </a:pPr>
            <a:endParaRPr lang="et-EE" dirty="0">
              <a:solidFill>
                <a:schemeClr val="bg1"/>
              </a:solidFill>
            </a:endParaRPr>
          </a:p>
          <a:p>
            <a:endParaRPr lang="et-EE" dirty="0" smtClean="0">
              <a:solidFill>
                <a:schemeClr val="bg1"/>
              </a:solidFill>
            </a:endParaRPr>
          </a:p>
        </p:txBody>
      </p:sp>
    </p:spTree>
    <p:extLst>
      <p:ext uri="{BB962C8B-B14F-4D97-AF65-F5344CB8AC3E}">
        <p14:creationId xmlns:p14="http://schemas.microsoft.com/office/powerpoint/2010/main" val="1235409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463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12. </a:t>
            </a:r>
            <a:r>
              <a:rPr lang="et-EE" dirty="0" err="1" smtClean="0">
                <a:solidFill>
                  <a:schemeClr val="bg1"/>
                </a:solidFill>
              </a:rPr>
              <a:t>Varia</a:t>
            </a:r>
            <a:r>
              <a:rPr lang="et-EE" dirty="0" smtClean="0">
                <a:solidFill>
                  <a:schemeClr val="bg1"/>
                </a:solidFill>
              </a:rPr>
              <a:t> </a:t>
            </a:r>
            <a:r>
              <a:rPr lang="et-EE" dirty="0">
                <a:solidFill>
                  <a:schemeClr val="bg1"/>
                </a:solidFill>
              </a:rPr>
              <a:t>(Sirje Põder)</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Kus Viljandis asub pildil nähtav kivi? Kust on pärit kivil olev tekst? (</a:t>
            </a:r>
            <a:r>
              <a:rPr lang="et-EE" b="1" dirty="0">
                <a:solidFill>
                  <a:schemeClr val="bg1"/>
                </a:solidFill>
              </a:rPr>
              <a:t>KOKKU 4 PUNKTI</a:t>
            </a:r>
            <a:r>
              <a:rPr lang="et-EE" dirty="0">
                <a:solidFill>
                  <a:schemeClr val="bg1"/>
                </a:solidFill>
              </a:rPr>
              <a:t>)</a:t>
            </a:r>
          </a:p>
          <a:p>
            <a:pPr marL="0" indent="0" algn="ctr">
              <a:buNone/>
            </a:pPr>
            <a:endParaRPr lang="et-EE" dirty="0">
              <a:solidFill>
                <a:schemeClr val="bg1"/>
              </a:solidFill>
            </a:endParaRPr>
          </a:p>
        </p:txBody>
      </p:sp>
      <p:pic>
        <p:nvPicPr>
          <p:cNvPr id="6" name="Picture 5"/>
          <p:cNvPicPr/>
          <p:nvPr/>
        </p:nvPicPr>
        <p:blipFill>
          <a:blip r:embed="rId5"/>
          <a:srcRect/>
          <a:stretch>
            <a:fillRect/>
          </a:stretch>
        </p:blipFill>
        <p:spPr bwMode="auto">
          <a:xfrm>
            <a:off x="5379720" y="2348880"/>
            <a:ext cx="2228448" cy="3456384"/>
          </a:xfrm>
          <a:prstGeom prst="rect">
            <a:avLst/>
          </a:prstGeom>
          <a:noFill/>
          <a:ln w="9525">
            <a:noFill/>
            <a:miter lim="800000"/>
            <a:headEnd/>
            <a:tailEnd/>
          </a:ln>
        </p:spPr>
      </p:pic>
    </p:spTree>
    <p:extLst>
      <p:ext uri="{BB962C8B-B14F-4D97-AF65-F5344CB8AC3E}">
        <p14:creationId xmlns:p14="http://schemas.microsoft.com/office/powerpoint/2010/main" val="182603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566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12.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n-US" dirty="0">
                <a:solidFill>
                  <a:schemeClr val="bg1"/>
                </a:solidFill>
              </a:rPr>
              <a:t> </a:t>
            </a:r>
            <a:r>
              <a:rPr lang="et-EE" dirty="0" smtClean="0"/>
              <a:t> </a:t>
            </a:r>
            <a:r>
              <a:rPr lang="et-EE" dirty="0">
                <a:solidFill>
                  <a:schemeClr val="bg1"/>
                </a:solidFill>
              </a:rPr>
              <a:t>1) Lossimägedes Filosoofide puiestee kõrval</a:t>
            </a:r>
          </a:p>
          <a:p>
            <a:pPr marL="0" indent="0" algn="ctr">
              <a:buNone/>
            </a:pPr>
            <a:r>
              <a:rPr lang="et-EE" dirty="0">
                <a:solidFill>
                  <a:schemeClr val="bg1"/>
                </a:solidFill>
              </a:rPr>
              <a:t>2) „Kalevipoeg”</a:t>
            </a:r>
          </a:p>
          <a:p>
            <a:pPr marL="0" indent="0" algn="ctr">
              <a:buNone/>
            </a:pPr>
            <a:r>
              <a:rPr lang="et-EE" dirty="0">
                <a:solidFill>
                  <a:schemeClr val="bg1"/>
                </a:solidFill>
              </a:rPr>
              <a:t>Alo Mattiiseni laul põhineb Karl August Hermanni laulul „Isamaa mälestus”</a:t>
            </a:r>
            <a:r>
              <a:rPr lang="et-EE" b="1" dirty="0">
                <a:solidFill>
                  <a:schemeClr val="bg1"/>
                </a:solidFill>
              </a:rPr>
              <a:t> </a:t>
            </a:r>
            <a:endParaRPr lang="et-EE" dirty="0">
              <a:solidFill>
                <a:schemeClr val="bg1"/>
              </a:solidFill>
            </a:endParaRPr>
          </a:p>
          <a:p>
            <a:pPr marL="0" indent="0" algn="ctr">
              <a:buNone/>
            </a:pPr>
            <a:r>
              <a:rPr lang="et-EE" dirty="0"/>
              <a:t> </a:t>
            </a:r>
          </a:p>
          <a:p>
            <a:pPr marL="0" indent="0" algn="ctr">
              <a:buNone/>
            </a:pPr>
            <a:r>
              <a:rPr lang="et-EE" b="1" dirty="0"/>
              <a:t> </a:t>
            </a:r>
            <a:endParaRPr lang="et-EE" dirty="0"/>
          </a:p>
          <a:p>
            <a:pPr marL="0" indent="0" algn="ctr">
              <a:buNone/>
            </a:pPr>
            <a:endParaRPr lang="et-EE" dirty="0" smtClean="0"/>
          </a:p>
        </p:txBody>
      </p:sp>
    </p:spTree>
    <p:extLst>
      <p:ext uri="{BB962C8B-B14F-4D97-AF65-F5344CB8AC3E}">
        <p14:creationId xmlns:p14="http://schemas.microsoft.com/office/powerpoint/2010/main" val="350906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769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lgn="ctr">
              <a:buNone/>
            </a:pPr>
            <a:endParaRPr lang="et-EE" dirty="0" smtClean="0">
              <a:solidFill>
                <a:schemeClr val="bg1"/>
              </a:solidFill>
            </a:endParaRPr>
          </a:p>
          <a:p>
            <a:pPr marL="0" indent="0" algn="ctr">
              <a:buNone/>
            </a:pPr>
            <a:endParaRPr lang="et-EE" dirty="0">
              <a:solidFill>
                <a:schemeClr val="bg1"/>
              </a:solidFill>
            </a:endParaRPr>
          </a:p>
          <a:p>
            <a:pPr marL="0" indent="0" algn="ctr">
              <a:buNone/>
            </a:pPr>
            <a:endParaRPr lang="et-EE" dirty="0" smtClean="0">
              <a:solidFill>
                <a:schemeClr val="bg1"/>
              </a:solidFill>
            </a:endParaRPr>
          </a:p>
          <a:p>
            <a:pPr marL="0" indent="0" algn="ctr">
              <a:buNone/>
            </a:pPr>
            <a:r>
              <a:rPr lang="et-EE" dirty="0" smtClean="0">
                <a:solidFill>
                  <a:schemeClr val="bg1"/>
                </a:solidFill>
              </a:rPr>
              <a:t>2. osa</a:t>
            </a:r>
            <a:endParaRPr lang="et-EE" dirty="0">
              <a:solidFill>
                <a:schemeClr val="bg1"/>
              </a:solidFill>
            </a:endParaRPr>
          </a:p>
        </p:txBody>
      </p:sp>
    </p:spTree>
    <p:extLst>
      <p:ext uri="{BB962C8B-B14F-4D97-AF65-F5344CB8AC3E}">
        <p14:creationId xmlns:p14="http://schemas.microsoft.com/office/powerpoint/2010/main" val="1422376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873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13. </a:t>
            </a:r>
            <a:r>
              <a:rPr lang="et-EE" dirty="0">
                <a:solidFill>
                  <a:schemeClr val="bg1"/>
                </a:solidFill>
              </a:rPr>
              <a:t>Kirjandus (Kai </a:t>
            </a:r>
            <a:r>
              <a:rPr lang="et-EE" dirty="0" err="1">
                <a:solidFill>
                  <a:schemeClr val="bg1"/>
                </a:solidFill>
              </a:rPr>
              <a:t>Oidermaa</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Kes on see eesti lastekirjanik (s. 27. märtsil 1960 Tartus.), kes on ühtlasi luuletaja ja muusik. Kelle tuntumad raamatutegelased on kapiukse kollid ja Une – Mati?</a:t>
            </a:r>
          </a:p>
          <a:p>
            <a:pPr marL="0" indent="0" algn="ctr">
              <a:buNone/>
            </a:pPr>
            <a:endParaRPr lang="et-EE" dirty="0">
              <a:solidFill>
                <a:schemeClr val="bg1"/>
              </a:solidFill>
            </a:endParaRPr>
          </a:p>
        </p:txBody>
      </p:sp>
    </p:spTree>
    <p:extLst>
      <p:ext uri="{BB962C8B-B14F-4D97-AF65-F5344CB8AC3E}">
        <p14:creationId xmlns:p14="http://schemas.microsoft.com/office/powerpoint/2010/main" val="1806030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975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13.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Heiki Vilep</a:t>
            </a:r>
            <a:endParaRPr lang="et-EE" dirty="0">
              <a:solidFill>
                <a:schemeClr val="bg1"/>
              </a:solidFill>
            </a:endParaRPr>
          </a:p>
        </p:txBody>
      </p:sp>
    </p:spTree>
    <p:extLst>
      <p:ext uri="{BB962C8B-B14F-4D97-AF65-F5344CB8AC3E}">
        <p14:creationId xmlns:p14="http://schemas.microsoft.com/office/powerpoint/2010/main" val="163305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101"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 Kirjandus (Kai </a:t>
            </a:r>
            <a:r>
              <a:rPr lang="et-EE" dirty="0" err="1" smtClean="0">
                <a:solidFill>
                  <a:schemeClr val="bg1"/>
                </a:solidFill>
              </a:rPr>
              <a:t>Oidermaa</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Kelle majamuuseumi näete fotol ?</a:t>
            </a:r>
          </a:p>
          <a:p>
            <a:pPr marL="0" indent="0" algn="ctr">
              <a:buNone/>
            </a:pPr>
            <a:r>
              <a:rPr lang="et-EE" dirty="0">
                <a:solidFill>
                  <a:schemeClr val="bg1"/>
                </a:solidFill>
              </a:rPr>
              <a:t> </a:t>
            </a:r>
          </a:p>
        </p:txBody>
      </p:sp>
      <p:pic>
        <p:nvPicPr>
          <p:cNvPr id="6" name="Pilt 2" descr="C:\Users\Kasutaja\OneDrive - viljandivald.ee\Pictures\2020-02\P2260415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6614" y="2356484"/>
            <a:ext cx="4309705" cy="3520787"/>
          </a:xfrm>
          <a:prstGeom prst="rect">
            <a:avLst/>
          </a:prstGeom>
          <a:noFill/>
          <a:ln>
            <a:noFill/>
          </a:ln>
        </p:spPr>
      </p:pic>
    </p:spTree>
    <p:extLst>
      <p:ext uri="{BB962C8B-B14F-4D97-AF65-F5344CB8AC3E}">
        <p14:creationId xmlns:p14="http://schemas.microsoft.com/office/powerpoint/2010/main" val="3100065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077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14</a:t>
            </a:r>
            <a:r>
              <a:rPr lang="et-EE" dirty="0">
                <a:solidFill>
                  <a:schemeClr val="bg1"/>
                </a:solidFill>
              </a:rPr>
              <a:t>. Ajalugu </a:t>
            </a:r>
            <a:r>
              <a:rPr lang="et-EE" dirty="0" smtClean="0">
                <a:solidFill>
                  <a:schemeClr val="bg1"/>
                </a:solidFill>
              </a:rPr>
              <a:t>(Anne-Ly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1980.a. valminud Tallinna Postimaja on läinud ajalukku ka sellega, et just selles hoones töötas esimene ........................................................Mis?</a:t>
            </a:r>
          </a:p>
          <a:p>
            <a:pPr marL="0" indent="0" algn="ctr">
              <a:buNone/>
            </a:pPr>
            <a:endParaRPr lang="et-EE" dirty="0">
              <a:solidFill>
                <a:schemeClr val="bg1"/>
              </a:solidFill>
            </a:endParaRPr>
          </a:p>
        </p:txBody>
      </p:sp>
    </p:spTree>
    <p:extLst>
      <p:ext uri="{BB962C8B-B14F-4D97-AF65-F5344CB8AC3E}">
        <p14:creationId xmlns:p14="http://schemas.microsoft.com/office/powerpoint/2010/main" val="3157403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80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14.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 </a:t>
            </a:r>
            <a:r>
              <a:rPr lang="et-EE" dirty="0">
                <a:solidFill>
                  <a:schemeClr val="bg1"/>
                </a:solidFill>
              </a:rPr>
              <a:t>Eskalaator ehk liikuv trepp.Paigaldusvigade tõttu töötas ta lühikest aega. 1988.a. eskalaator lammutati ja asendati tavalise trepiga.</a:t>
            </a:r>
          </a:p>
          <a:p>
            <a:pPr marL="0" indent="0" algn="ctr">
              <a:buNone/>
            </a:pPr>
            <a:endParaRPr lang="et-EE" dirty="0">
              <a:solidFill>
                <a:schemeClr val="bg1"/>
              </a:solidFill>
            </a:endParaRPr>
          </a:p>
          <a:p>
            <a:pPr marL="0" indent="0" algn="ctr">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1770953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282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15. </a:t>
            </a:r>
            <a:r>
              <a:rPr lang="et-EE" dirty="0">
                <a:solidFill>
                  <a:schemeClr val="bg1"/>
                </a:solidFill>
              </a:rPr>
              <a:t>Ettevõtlus, majandus </a:t>
            </a:r>
            <a:r>
              <a:rPr lang="et-EE" dirty="0" smtClean="0">
                <a:solidFill>
                  <a:schemeClr val="bg1"/>
                </a:solidFill>
              </a:rPr>
              <a:t>(Anne – Ly Ütsik)</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Aeg on raha. On olnud aegu, kui Tartu Ja Tallinna  vahel toimis regulaarne reisilennuliiklus. Olid nii otselennud, kui ka vahemaandumistega lennud. Kus olid vahemaandumised?</a:t>
            </a:r>
          </a:p>
          <a:p>
            <a:pPr marL="0" indent="0" algn="ctr">
              <a:buNone/>
            </a:pPr>
            <a:endParaRPr lang="et-EE" dirty="0">
              <a:solidFill>
                <a:schemeClr val="bg1"/>
              </a:solidFill>
            </a:endParaRPr>
          </a:p>
        </p:txBody>
      </p:sp>
    </p:spTree>
    <p:extLst>
      <p:ext uri="{BB962C8B-B14F-4D97-AF65-F5344CB8AC3E}">
        <p14:creationId xmlns:p14="http://schemas.microsoft.com/office/powerpoint/2010/main" val="361047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385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15.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smtClean="0">
                <a:solidFill>
                  <a:schemeClr val="bg1"/>
                </a:solidFill>
              </a:rPr>
              <a:t> </a:t>
            </a:r>
            <a:r>
              <a:rPr lang="et-EE" dirty="0">
                <a:solidFill>
                  <a:schemeClr val="bg1"/>
                </a:solidFill>
              </a:rPr>
              <a:t>Viljandis ja Põltsamaal</a:t>
            </a:r>
            <a:endParaRPr lang="et-EE" dirty="0" smtClean="0">
              <a:solidFill>
                <a:schemeClr val="bg1"/>
              </a:solidFill>
            </a:endParaRPr>
          </a:p>
        </p:txBody>
      </p:sp>
    </p:spTree>
    <p:extLst>
      <p:ext uri="{BB962C8B-B14F-4D97-AF65-F5344CB8AC3E}">
        <p14:creationId xmlns:p14="http://schemas.microsoft.com/office/powerpoint/2010/main" val="862420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487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551384" y="260648"/>
            <a:ext cx="10972800" cy="711081"/>
          </a:xfrm>
        </p:spPr>
        <p:txBody>
          <a:bodyPr/>
          <a:lstStyle/>
          <a:p>
            <a:pPr algn="ctr"/>
            <a:r>
              <a:rPr lang="et-EE" dirty="0" smtClean="0">
                <a:solidFill>
                  <a:schemeClr val="bg1"/>
                </a:solidFill>
              </a:rPr>
              <a:t>16</a:t>
            </a:r>
            <a:r>
              <a:rPr lang="et-EE" dirty="0">
                <a:solidFill>
                  <a:schemeClr val="bg1"/>
                </a:solidFill>
              </a:rPr>
              <a:t>. Loodus, geograafia (Anneli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Mis nime kannab see kaunite järvede poolest tuntud Horvaatia rahvuspark, mis aastast 1979 kuulub UNESCO maailmapärandi nimistusse?</a:t>
            </a:r>
          </a:p>
          <a:p>
            <a:pPr marL="0" indent="0" algn="ctr">
              <a:buNone/>
            </a:pPr>
            <a:endParaRPr lang="et-EE" dirty="0">
              <a:solidFill>
                <a:schemeClr val="bg1"/>
              </a:solidFill>
            </a:endParaRPr>
          </a:p>
        </p:txBody>
      </p:sp>
      <p:pic>
        <p:nvPicPr>
          <p:cNvPr id="7" name="Pilt 6" descr="https://horvaatia.weebly.com/uploads/5/1/6/4/51646547/2107814_orig.jpg"/>
          <p:cNvPicPr/>
          <p:nvPr/>
        </p:nvPicPr>
        <p:blipFill>
          <a:blip r:embed="rId5">
            <a:extLst>
              <a:ext uri="{28A0092B-C50C-407E-A947-70E740481C1C}">
                <a14:useLocalDpi xmlns:a14="http://schemas.microsoft.com/office/drawing/2010/main" val="0"/>
              </a:ext>
            </a:extLst>
          </a:blip>
          <a:srcRect/>
          <a:stretch>
            <a:fillRect/>
          </a:stretch>
        </p:blipFill>
        <p:spPr bwMode="auto">
          <a:xfrm>
            <a:off x="4511824" y="2852936"/>
            <a:ext cx="4392488" cy="3024336"/>
          </a:xfrm>
          <a:prstGeom prst="rect">
            <a:avLst/>
          </a:prstGeom>
          <a:noFill/>
          <a:ln>
            <a:noFill/>
          </a:ln>
        </p:spPr>
      </p:pic>
    </p:spTree>
    <p:extLst>
      <p:ext uri="{BB962C8B-B14F-4D97-AF65-F5344CB8AC3E}">
        <p14:creationId xmlns:p14="http://schemas.microsoft.com/office/powerpoint/2010/main" val="2346552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590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16. Vastus</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Plitvice järvede rahvuspark</a:t>
            </a:r>
          </a:p>
          <a:p>
            <a:pPr marL="0" indent="0" algn="ctr">
              <a:buNone/>
            </a:pPr>
            <a:r>
              <a:rPr lang="et-EE" dirty="0">
                <a:solidFill>
                  <a:schemeClr val="bg1"/>
                </a:solidFill>
              </a:rPr>
              <a:t>Allikas: </a:t>
            </a:r>
            <a:r>
              <a:rPr lang="et-EE" u="sng" dirty="0">
                <a:solidFill>
                  <a:schemeClr val="bg1"/>
                </a:solidFill>
                <a:hlinkClick r:id="rId5"/>
              </a:rPr>
              <a:t>https://horvaatia.weebly.com/uploads/5/1/6/4/51646547/2107814_orig.jpg</a:t>
            </a:r>
            <a:endParaRPr lang="et-EE" dirty="0">
              <a:solidFill>
                <a:schemeClr val="bg1"/>
              </a:solidFill>
            </a:endParaRPr>
          </a:p>
        </p:txBody>
      </p:sp>
    </p:spTree>
    <p:extLst>
      <p:ext uri="{BB962C8B-B14F-4D97-AF65-F5344CB8AC3E}">
        <p14:creationId xmlns:p14="http://schemas.microsoft.com/office/powerpoint/2010/main" val="3538603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692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17</a:t>
            </a:r>
            <a:r>
              <a:rPr lang="et-EE" dirty="0">
                <a:solidFill>
                  <a:schemeClr val="bg1"/>
                </a:solidFill>
              </a:rPr>
              <a:t>. Kultuur </a:t>
            </a:r>
            <a:r>
              <a:rPr lang="et-EE" dirty="0" smtClean="0">
                <a:solidFill>
                  <a:schemeClr val="bg1"/>
                </a:solidFill>
              </a:rPr>
              <a:t>(Anne-Ly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„Otsige preili Agnes von Mönnikhausenit, maa alt ja maa pealt, omade ja vaenlaste hulgast...“ on üks meeldejäävamaid repliike filmist „Viimne reliikvia“. Agnes oli rikka mõisaomaniku Caspar von Mönnikhauseni tütar. Milline mõis oli Agnese sünnikodu?</a:t>
            </a:r>
          </a:p>
          <a:p>
            <a:pPr marL="0" indent="0" algn="ctr">
              <a:buNone/>
            </a:pPr>
            <a:endParaRPr lang="et-EE" dirty="0">
              <a:solidFill>
                <a:schemeClr val="bg1"/>
              </a:solidFill>
            </a:endParaRPr>
          </a:p>
        </p:txBody>
      </p:sp>
    </p:spTree>
    <p:extLst>
      <p:ext uri="{BB962C8B-B14F-4D97-AF65-F5344CB8AC3E}">
        <p14:creationId xmlns:p14="http://schemas.microsoft.com/office/powerpoint/2010/main" val="718323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794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17.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Kuimetsa mõis Juuru kihelkonnas</a:t>
            </a:r>
            <a:endParaRPr lang="et-EE" dirty="0" smtClean="0">
              <a:solidFill>
                <a:schemeClr val="bg1"/>
              </a:solidFill>
            </a:endParaRPr>
          </a:p>
        </p:txBody>
      </p:sp>
    </p:spTree>
    <p:extLst>
      <p:ext uri="{BB962C8B-B14F-4D97-AF65-F5344CB8AC3E}">
        <p14:creationId xmlns:p14="http://schemas.microsoft.com/office/powerpoint/2010/main" val="325503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897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18. </a:t>
            </a:r>
            <a:r>
              <a:rPr lang="fi-FI" dirty="0" err="1">
                <a:solidFill>
                  <a:schemeClr val="bg1"/>
                </a:solidFill>
              </a:rPr>
              <a:t>Kes</a:t>
            </a:r>
            <a:r>
              <a:rPr lang="fi-FI" dirty="0">
                <a:solidFill>
                  <a:schemeClr val="bg1"/>
                </a:solidFill>
              </a:rPr>
              <a:t> 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fontScale="32500" lnSpcReduction="20000"/>
          </a:bodyPr>
          <a:lstStyle/>
          <a:p>
            <a:pPr marL="0" indent="0">
              <a:buNone/>
            </a:pPr>
            <a:r>
              <a:rPr lang="et-EE" dirty="0">
                <a:solidFill>
                  <a:schemeClr val="bg1"/>
                </a:solidFill>
              </a:rPr>
              <a:t> </a:t>
            </a:r>
            <a:r>
              <a:rPr lang="et-EE" dirty="0" smtClean="0">
                <a:solidFill>
                  <a:schemeClr val="bg1"/>
                </a:solidFill>
              </a:rPr>
              <a:t> </a:t>
            </a:r>
            <a:r>
              <a:rPr lang="et-EE" sz="9000" dirty="0" smtClean="0">
                <a:solidFill>
                  <a:schemeClr val="bg1"/>
                </a:solidFill>
              </a:rPr>
              <a:t>Kes on see isik?</a:t>
            </a:r>
            <a:endParaRPr lang="et-EE" sz="9000" dirty="0">
              <a:solidFill>
                <a:schemeClr val="bg1"/>
              </a:solidFill>
            </a:endParaRPr>
          </a:p>
          <a:p>
            <a:pPr marL="0" indent="0">
              <a:buNone/>
            </a:pPr>
            <a:r>
              <a:rPr lang="et-EE" sz="9000" dirty="0">
                <a:solidFill>
                  <a:schemeClr val="bg1"/>
                </a:solidFill>
              </a:rPr>
              <a:t>*sündinud 9.märts 1982</a:t>
            </a:r>
          </a:p>
          <a:p>
            <a:pPr marL="0" indent="0">
              <a:buNone/>
            </a:pPr>
            <a:r>
              <a:rPr lang="et-EE" sz="9000" dirty="0">
                <a:solidFill>
                  <a:schemeClr val="bg1"/>
                </a:solidFill>
              </a:rPr>
              <a:t>*tenor</a:t>
            </a:r>
          </a:p>
          <a:p>
            <a:pPr marL="0" indent="0">
              <a:buNone/>
            </a:pPr>
            <a:r>
              <a:rPr lang="et-EE" sz="9000" dirty="0">
                <a:solidFill>
                  <a:schemeClr val="bg1"/>
                </a:solidFill>
              </a:rPr>
              <a:t>* olnud tegev seni Eesti ainsas modernset R&amp;B muusikat viljelevas </a:t>
            </a:r>
            <a:r>
              <a:rPr lang="et-EE" sz="9000" dirty="0" smtClean="0">
                <a:solidFill>
                  <a:schemeClr val="bg1"/>
                </a:solidFill>
              </a:rPr>
              <a:t> grupis</a:t>
            </a:r>
            <a:endParaRPr lang="et-EE" sz="9000" dirty="0">
              <a:solidFill>
                <a:schemeClr val="bg1"/>
              </a:solidFill>
            </a:endParaRPr>
          </a:p>
          <a:p>
            <a:pPr marL="0" indent="0">
              <a:buNone/>
            </a:pPr>
            <a:r>
              <a:rPr lang="et-EE" sz="9000" dirty="0">
                <a:solidFill>
                  <a:schemeClr val="bg1"/>
                </a:solidFill>
              </a:rPr>
              <a:t>*tuntud nimega Lowry</a:t>
            </a:r>
          </a:p>
          <a:p>
            <a:pPr marL="0" indent="0">
              <a:buNone/>
            </a:pPr>
            <a:r>
              <a:rPr lang="et-EE" sz="9000" dirty="0">
                <a:solidFill>
                  <a:schemeClr val="bg1"/>
                </a:solidFill>
              </a:rPr>
              <a:t>*oli 2001 Kopenhaagenis Tanel Padarile ja Dave Bentonile taustalauljaks</a:t>
            </a:r>
          </a:p>
          <a:p>
            <a:pPr marL="0" indent="0">
              <a:buNone/>
            </a:pPr>
            <a:r>
              <a:rPr lang="et-EE" sz="9000" dirty="0">
                <a:solidFill>
                  <a:schemeClr val="bg1"/>
                </a:solidFill>
              </a:rPr>
              <a:t> </a:t>
            </a:r>
          </a:p>
          <a:p>
            <a:pPr marL="0" indent="0">
              <a:buNone/>
            </a:pPr>
            <a:r>
              <a:rPr lang="et-EE" dirty="0"/>
              <a:t> </a:t>
            </a:r>
          </a:p>
          <a:p>
            <a:pPr marL="0" indent="0" algn="ctr">
              <a:buNone/>
            </a:pPr>
            <a:r>
              <a:rPr lang="et-EE" dirty="0">
                <a:solidFill>
                  <a:schemeClr val="bg1"/>
                </a:solidFill>
              </a:rPr>
              <a:t> </a:t>
            </a:r>
            <a:r>
              <a:rPr lang="et-EE" dirty="0"/>
              <a:t> </a:t>
            </a:r>
          </a:p>
          <a:p>
            <a:pPr marL="0" indent="0">
              <a:buNone/>
            </a:pPr>
            <a:r>
              <a:rPr lang="et-EE" dirty="0"/>
              <a:t> </a:t>
            </a:r>
          </a:p>
          <a:p>
            <a:pPr marL="0" indent="0">
              <a:buNone/>
            </a:pPr>
            <a:r>
              <a:rPr lang="et-EE" dirty="0"/>
              <a:t> </a:t>
            </a:r>
          </a:p>
          <a:p>
            <a:pPr marL="0" indent="0">
              <a:buNone/>
            </a:pPr>
            <a:r>
              <a:rPr lang="et-EE" dirty="0"/>
              <a:t> </a:t>
            </a:r>
          </a:p>
          <a:p>
            <a:pPr marL="0" indent="0">
              <a:buNone/>
            </a:pPr>
            <a:endParaRPr lang="et-EE" dirty="0" smtClean="0">
              <a:solidFill>
                <a:schemeClr val="bg1"/>
              </a:solidFill>
            </a:endParaRPr>
          </a:p>
        </p:txBody>
      </p:sp>
      <p:sp>
        <p:nvSpPr>
          <p:cNvPr id="5" name="Ristkülik 4"/>
          <p:cNvSpPr/>
          <p:nvPr/>
        </p:nvSpPr>
        <p:spPr>
          <a:xfrm>
            <a:off x="1775520" y="1124744"/>
            <a:ext cx="7560840" cy="461665"/>
          </a:xfrm>
          <a:prstGeom prst="rect">
            <a:avLst/>
          </a:prstGeom>
        </p:spPr>
        <p:txBody>
          <a:bodyPr wrap="square">
            <a:spAutoFit/>
          </a:bodyPr>
          <a:lstStyle/>
          <a:p>
            <a:r>
              <a:rPr lang="et-EE" dirty="0"/>
              <a:t> </a:t>
            </a:r>
            <a:endParaRPr lang="et-EE" sz="3600" dirty="0">
              <a:solidFill>
                <a:schemeClr val="bg1"/>
              </a:solidFill>
            </a:endParaRPr>
          </a:p>
        </p:txBody>
      </p:sp>
    </p:spTree>
    <p:extLst>
      <p:ext uri="{BB962C8B-B14F-4D97-AF65-F5344CB8AC3E}">
        <p14:creationId xmlns:p14="http://schemas.microsoft.com/office/powerpoint/2010/main" val="1404203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999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18.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Lauri Pihlap</a:t>
            </a:r>
            <a:endParaRPr lang="et-EE" dirty="0">
              <a:solidFill>
                <a:schemeClr val="bg1"/>
              </a:solidFill>
            </a:endParaRPr>
          </a:p>
        </p:txBody>
      </p:sp>
    </p:spTree>
    <p:extLst>
      <p:ext uri="{BB962C8B-B14F-4D97-AF65-F5344CB8AC3E}">
        <p14:creationId xmlns:p14="http://schemas.microsoft.com/office/powerpoint/2010/main" val="175230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25"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 Vastus</a:t>
            </a:r>
            <a:endParaRPr lang="et-EE" dirty="0">
              <a:solidFill>
                <a:schemeClr val="bg1"/>
              </a:solidFill>
            </a:endParaRPr>
          </a:p>
        </p:txBody>
      </p:sp>
      <p:sp>
        <p:nvSpPr>
          <p:cNvPr id="3" name="Sisu kohatäide 2"/>
          <p:cNvSpPr>
            <a:spLocks noGrp="1"/>
          </p:cNvSpPr>
          <p:nvPr>
            <p:ph idx="1"/>
          </p:nvPr>
        </p:nvSpPr>
        <p:spPr>
          <a:xfrm>
            <a:off x="609600" y="1091979"/>
            <a:ext cx="10972800" cy="4987739"/>
          </a:xfrm>
        </p:spPr>
        <p:txBody>
          <a:bodyPr/>
          <a:lstStyle/>
          <a:p>
            <a:pPr marL="0" indent="0" algn="ctr">
              <a:buNone/>
            </a:pPr>
            <a:r>
              <a:rPr lang="et-EE" dirty="0">
                <a:solidFill>
                  <a:schemeClr val="bg1"/>
                </a:solidFill>
              </a:rPr>
              <a:t>Ed. Vilde, kelle 155. sünniaastapäeva hiljuti tähistati.</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2202216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101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19. </a:t>
            </a:r>
            <a:r>
              <a:rPr lang="fi-FI" dirty="0" err="1">
                <a:solidFill>
                  <a:schemeClr val="bg1"/>
                </a:solidFill>
              </a:rPr>
              <a:t>Sise</a:t>
            </a:r>
            <a:r>
              <a:rPr lang="fi-FI" dirty="0">
                <a:solidFill>
                  <a:schemeClr val="bg1"/>
                </a:solidFill>
              </a:rPr>
              <a:t>- 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Statistikaameti esialgsete andmete alusel oli 1. jaanuaril 2020 Eesti rahvaarv 1 328 360 ehk 3540 inimese võrra suurem kui aasta tagasi. Mis oli rahvaarvu kasvu peamine põhjus, seda juba viis viimast aastat?</a:t>
            </a:r>
          </a:p>
          <a:p>
            <a:pPr algn="ctr"/>
            <a:endParaRPr lang="et-EE" dirty="0">
              <a:solidFill>
                <a:schemeClr val="bg1"/>
              </a:solidFill>
            </a:endParaRPr>
          </a:p>
        </p:txBody>
      </p:sp>
    </p:spTree>
    <p:extLst>
      <p:ext uri="{BB962C8B-B14F-4D97-AF65-F5344CB8AC3E}">
        <p14:creationId xmlns:p14="http://schemas.microsoft.com/office/powerpoint/2010/main" val="3497547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204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19. Vastus</a:t>
            </a:r>
            <a:endParaRPr lang="et-EE" dirty="0">
              <a:solidFill>
                <a:schemeClr val="bg1"/>
              </a:solidFill>
            </a:endParaRPr>
          </a:p>
        </p:txBody>
      </p:sp>
      <p:sp>
        <p:nvSpPr>
          <p:cNvPr id="3" name="Sisu kohatäide 2"/>
          <p:cNvSpPr>
            <a:spLocks noGrp="1"/>
          </p:cNvSpPr>
          <p:nvPr>
            <p:ph idx="1"/>
          </p:nvPr>
        </p:nvSpPr>
        <p:spPr/>
        <p:txBody>
          <a:bodyPr>
            <a:normAutofit fontScale="77500" lnSpcReduction="20000"/>
          </a:bodyPr>
          <a:lstStyle/>
          <a:p>
            <a:pPr marL="0" indent="0" algn="ctr">
              <a:buNone/>
            </a:pPr>
            <a:r>
              <a:rPr lang="et-EE" dirty="0">
                <a:solidFill>
                  <a:schemeClr val="bg1"/>
                </a:solidFill>
              </a:rPr>
              <a:t>Sisseränne. Rahvaarvu pööras aga kasvule positiivne rändesaldo: 2019. aastal saabus Eestisse elama 5030 inimest rohkem kui siit lahkus. </a:t>
            </a:r>
          </a:p>
          <a:p>
            <a:pPr marL="0" indent="0" algn="ctr">
              <a:buNone/>
            </a:pPr>
            <a:r>
              <a:rPr lang="et-EE" dirty="0">
                <a:solidFill>
                  <a:schemeClr val="bg1"/>
                </a:solidFill>
              </a:rPr>
              <a:t>Surmasid oli 2019. aastal sündidest endiselt rohkem ja loomulik iive jäi negatiivseks (1490). Seda võib pidada ootuspäraseks, sest vanemaealiste hulk rahvastikus on suur ja sünnitusealiste inimeste arv väheneb. </a:t>
            </a:r>
          </a:p>
          <a:p>
            <a:pPr marL="0" indent="0" algn="ctr">
              <a:buNone/>
            </a:pPr>
            <a:r>
              <a:rPr lang="et-EE" dirty="0">
                <a:solidFill>
                  <a:schemeClr val="bg1"/>
                </a:solidFill>
              </a:rPr>
              <a:t>Allikas: Statistikaameti pressiteade Sisseränne suurendab juba viis aastat rahvaarvu,</a:t>
            </a:r>
          </a:p>
          <a:p>
            <a:pPr marL="0" indent="0" algn="ctr">
              <a:buNone/>
            </a:pPr>
            <a:r>
              <a:rPr lang="et-EE" dirty="0">
                <a:solidFill>
                  <a:schemeClr val="bg1"/>
                </a:solidFill>
              </a:rPr>
              <a:t> 17.01.2020, pressiteade nr 7:  </a:t>
            </a:r>
            <a:r>
              <a:rPr lang="et-EE" u="sng" dirty="0">
                <a:solidFill>
                  <a:schemeClr val="bg1"/>
                </a:solidFill>
                <a:hlinkClick r:id="rId5"/>
              </a:rPr>
              <a:t>https://lingid.ee/oAyA6</a:t>
            </a:r>
            <a:endParaRPr lang="et-EE" dirty="0">
              <a:solidFill>
                <a:schemeClr val="bg1"/>
              </a:solidFill>
            </a:endParaRPr>
          </a:p>
          <a:p>
            <a:pPr algn="ctr"/>
            <a:r>
              <a:rPr lang="et-EE" dirty="0">
                <a:solidFill>
                  <a:schemeClr val="bg1"/>
                </a:solidFill>
              </a:rPr>
              <a:t> </a:t>
            </a:r>
          </a:p>
          <a:p>
            <a:pPr marL="0" indent="0" algn="ctr">
              <a:buNone/>
            </a:pPr>
            <a:r>
              <a:rPr lang="et-EE" dirty="0" smtClean="0"/>
              <a:t> </a:t>
            </a:r>
            <a:endParaRPr lang="et-EE" dirty="0" smtClean="0">
              <a:solidFill>
                <a:schemeClr val="bg1"/>
              </a:solidFill>
            </a:endParaRPr>
          </a:p>
        </p:txBody>
      </p:sp>
    </p:spTree>
    <p:extLst>
      <p:ext uri="{BB962C8B-B14F-4D97-AF65-F5344CB8AC3E}">
        <p14:creationId xmlns:p14="http://schemas.microsoft.com/office/powerpoint/2010/main" val="1886238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306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20</a:t>
            </a:r>
            <a:r>
              <a:rPr lang="et-EE" dirty="0">
                <a:solidFill>
                  <a:schemeClr val="bg1"/>
                </a:solidFill>
              </a:rPr>
              <a:t>. Muusika </a:t>
            </a:r>
            <a:r>
              <a:rPr lang="et-EE" dirty="0" smtClean="0">
                <a:solidFill>
                  <a:schemeClr val="bg1"/>
                </a:solidFill>
              </a:rPr>
              <a:t>(Anne – 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t> </a:t>
            </a:r>
            <a:r>
              <a:rPr lang="et-EE" dirty="0">
                <a:solidFill>
                  <a:schemeClr val="bg1"/>
                </a:solidFill>
              </a:rPr>
              <a:t>Peeter Kaljumäe on osav kupleelaulja. Kuulame kõlama hakkavat laulu.</a:t>
            </a:r>
          </a:p>
          <a:p>
            <a:pPr marL="0" indent="0" algn="ctr">
              <a:buNone/>
            </a:pPr>
            <a:r>
              <a:rPr lang="et-EE" dirty="0">
                <a:solidFill>
                  <a:schemeClr val="bg1"/>
                </a:solidFill>
              </a:rPr>
              <a:t>Mis asi on KLUNKER?</a:t>
            </a:r>
          </a:p>
          <a:p>
            <a:pPr marL="0" indent="0" algn="ctr">
              <a:buNone/>
            </a:pPr>
            <a:r>
              <a:rPr lang="et-EE" dirty="0" smtClean="0"/>
              <a:t> </a:t>
            </a:r>
            <a:endParaRPr lang="et-EE" dirty="0" smtClean="0">
              <a:solidFill>
                <a:schemeClr val="bg1"/>
              </a:solidFill>
            </a:endParaRPr>
          </a:p>
        </p:txBody>
      </p:sp>
    </p:spTree>
    <p:extLst>
      <p:ext uri="{BB962C8B-B14F-4D97-AF65-F5344CB8AC3E}">
        <p14:creationId xmlns:p14="http://schemas.microsoft.com/office/powerpoint/2010/main" val="3114593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409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20.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Vanas kõnekeeles oleng, pitspall. </a:t>
            </a:r>
            <a:endParaRPr lang="et-EE" dirty="0" smtClean="0">
              <a:solidFill>
                <a:schemeClr val="bg1"/>
              </a:solidFill>
            </a:endParaRPr>
          </a:p>
          <a:p>
            <a:pPr marL="0" indent="0" algn="ctr">
              <a:buNone/>
            </a:pPr>
            <a:r>
              <a:rPr lang="et-EE" dirty="0" smtClean="0">
                <a:solidFill>
                  <a:schemeClr val="bg1"/>
                </a:solidFill>
              </a:rPr>
              <a:t> </a:t>
            </a:r>
            <a:r>
              <a:rPr lang="et-EE" dirty="0">
                <a:solidFill>
                  <a:schemeClr val="bg1"/>
                </a:solidFill>
              </a:rPr>
              <a:t>Meie loeme õigeks ka </a:t>
            </a:r>
            <a:r>
              <a:rPr lang="et-EE" dirty="0" smtClean="0">
                <a:solidFill>
                  <a:schemeClr val="bg1"/>
                </a:solidFill>
              </a:rPr>
              <a:t>sünnipäeva.</a:t>
            </a:r>
            <a:endParaRPr lang="et-EE" dirty="0">
              <a:solidFill>
                <a:schemeClr val="bg1"/>
              </a:solidFill>
            </a:endParaRPr>
          </a:p>
          <a:p>
            <a:pPr marL="0" indent="0">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3043312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511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21</a:t>
            </a:r>
            <a:r>
              <a:rPr lang="et-EE" dirty="0">
                <a:solidFill>
                  <a:schemeClr val="bg1"/>
                </a:solidFill>
              </a:rPr>
              <a:t>. Sport (Sirje Põder)</a:t>
            </a:r>
          </a:p>
        </p:txBody>
      </p:sp>
      <p:sp>
        <p:nvSpPr>
          <p:cNvPr id="3" name="Sisu kohatäide 2"/>
          <p:cNvSpPr>
            <a:spLocks noGrp="1"/>
          </p:cNvSpPr>
          <p:nvPr>
            <p:ph idx="1"/>
          </p:nvPr>
        </p:nvSpPr>
        <p:spPr/>
        <p:txBody>
          <a:bodyPr>
            <a:normAutofit/>
          </a:bodyPr>
          <a:lstStyle/>
          <a:p>
            <a:pPr marL="0" indent="0" algn="ctr" fontAlgn="base">
              <a:buNone/>
            </a:pPr>
            <a:r>
              <a:rPr lang="et-EE" dirty="0">
                <a:solidFill>
                  <a:schemeClr val="bg1"/>
                </a:solidFill>
              </a:rPr>
              <a:t>FIBA seadis äsja mängitud rahvuskoondiste mängude alusel ritta noored oma ala staarid tulevikutähtede nimistusse. Eesti noornees Kristjan Kullamäe, kes mängus Põhja-Makedoonia vastu viskas Eestile 31 punkti, paigutati selles edetabelis .....  kohale. Täitke tühi koht.</a:t>
            </a:r>
          </a:p>
          <a:p>
            <a:pPr marL="0" indent="0" algn="ctr" fontAlgn="base">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3503685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613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21.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2. kohale</a:t>
            </a:r>
            <a:endParaRPr lang="et-EE" dirty="0" smtClean="0">
              <a:solidFill>
                <a:schemeClr val="bg1"/>
              </a:solidFill>
            </a:endParaRPr>
          </a:p>
        </p:txBody>
      </p:sp>
    </p:spTree>
    <p:extLst>
      <p:ext uri="{BB962C8B-B14F-4D97-AF65-F5344CB8AC3E}">
        <p14:creationId xmlns:p14="http://schemas.microsoft.com/office/powerpoint/2010/main" val="4058899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716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22. </a:t>
            </a:r>
            <a:r>
              <a:rPr lang="fi-FI" dirty="0" err="1">
                <a:solidFill>
                  <a:schemeClr val="bg1"/>
                </a:solidFill>
              </a:rPr>
              <a:t>Eestlased</a:t>
            </a:r>
            <a:r>
              <a:rPr lang="fi-FI" dirty="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Milline Eesti linn sai teise koha 75000 – 100000 elanikega linnade kategoorias LivComAwards organisatsiooni konkursil, kus valitakse   igal aastal üle maailma parima elukeskkonnaga linnad ?</a:t>
            </a:r>
          </a:p>
          <a:p>
            <a:pPr marL="0" indent="0" algn="ctr">
              <a:buNone/>
            </a:pPr>
            <a:endParaRPr lang="et-EE" dirty="0">
              <a:solidFill>
                <a:schemeClr val="bg1"/>
              </a:solidFill>
            </a:endParaRPr>
          </a:p>
        </p:txBody>
      </p:sp>
    </p:spTree>
    <p:extLst>
      <p:ext uri="{BB962C8B-B14F-4D97-AF65-F5344CB8AC3E}">
        <p14:creationId xmlns:p14="http://schemas.microsoft.com/office/powerpoint/2010/main" val="133825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818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22.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Tartu</a:t>
            </a:r>
          </a:p>
          <a:p>
            <a:pPr marL="0" indent="0" algn="ctr">
              <a:buNone/>
            </a:pPr>
            <a:r>
              <a:rPr lang="et-EE" dirty="0">
                <a:solidFill>
                  <a:schemeClr val="bg1"/>
                </a:solidFill>
              </a:rPr>
              <a:t> </a:t>
            </a:r>
          </a:p>
          <a:p>
            <a:pPr marL="0" indent="0" algn="r">
              <a:buNone/>
            </a:pPr>
            <a:r>
              <a:rPr lang="et-EE" dirty="0">
                <a:solidFill>
                  <a:schemeClr val="bg1"/>
                </a:solidFill>
              </a:rPr>
              <a:t> </a:t>
            </a:r>
          </a:p>
          <a:p>
            <a:pPr marL="0" indent="0">
              <a:buNone/>
            </a:pPr>
            <a:r>
              <a:rPr lang="et-EE" dirty="0"/>
              <a:t> </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1525125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920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23</a:t>
            </a:r>
            <a:r>
              <a:rPr lang="et-EE" dirty="0">
                <a:solidFill>
                  <a:schemeClr val="bg1"/>
                </a:solidFill>
              </a:rPr>
              <a:t>. Viljandi vald (Urve Mukk)</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Ühes Viljandi valla külas rajatakse Balticconnectori kompressorjaama, mis laiub seitsmel hektaril ja läheb maksma 28,3 miljonit. Töö tellija AS Elering ja jaam tugevdab Eesti ja Läti gaasiühendust. Mis külas see objekt valmib ja kui palju on selles külas statistikaameti andmeil elanikke?</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2695139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023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23. Vastus</a:t>
            </a:r>
            <a:endParaRPr lang="et-EE" dirty="0">
              <a:solidFill>
                <a:schemeClr val="bg1"/>
              </a:solidFill>
            </a:endParaRPr>
          </a:p>
        </p:txBody>
      </p:sp>
      <p:sp>
        <p:nvSpPr>
          <p:cNvPr id="3" name="Sisu kohatäide 2"/>
          <p:cNvSpPr>
            <a:spLocks noGrp="1"/>
          </p:cNvSpPr>
          <p:nvPr>
            <p:ph idx="1"/>
          </p:nvPr>
        </p:nvSpPr>
        <p:spPr>
          <a:xfrm>
            <a:off x="335360" y="1268760"/>
            <a:ext cx="10972800" cy="4987739"/>
          </a:xfrm>
        </p:spPr>
        <p:txBody>
          <a:bodyPr>
            <a:normAutofit/>
          </a:bodyPr>
          <a:lstStyle/>
          <a:p>
            <a:pPr marL="0" indent="0" algn="ctr">
              <a:buNone/>
            </a:pPr>
            <a:r>
              <a:rPr lang="et-EE" b="1" dirty="0">
                <a:solidFill>
                  <a:schemeClr val="bg1"/>
                </a:solidFill>
              </a:rPr>
              <a:t> </a:t>
            </a:r>
            <a:r>
              <a:rPr lang="et-EE" dirty="0">
                <a:solidFill>
                  <a:schemeClr val="bg1"/>
                </a:solidFill>
              </a:rPr>
              <a:t>Väike-Kõpu küla, kus on 33 elanikku. Tööpäevadel on objektil ligemale kaks korda rohkem mehi.</a:t>
            </a:r>
          </a:p>
          <a:p>
            <a:pPr marL="0" indent="0" algn="ctr">
              <a:buNone/>
            </a:pPr>
            <a:r>
              <a:rPr lang="et-EE" dirty="0">
                <a:solidFill>
                  <a:schemeClr val="bg1"/>
                </a:solidFill>
              </a:rPr>
              <a:t>Allikas: Eget Velleste „Väikesesse külla rajatakse Euroopa gaasituru võtmeobjekti“. Sakala, 27.02.2020, lk 3.</a:t>
            </a:r>
          </a:p>
        </p:txBody>
      </p:sp>
    </p:spTree>
    <p:extLst>
      <p:ext uri="{BB962C8B-B14F-4D97-AF65-F5344CB8AC3E}">
        <p14:creationId xmlns:p14="http://schemas.microsoft.com/office/powerpoint/2010/main" val="272342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14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 Ajalugu (Anne-Ly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a:xfrm>
            <a:off x="609600" y="1138429"/>
            <a:ext cx="10972800" cy="4987739"/>
          </a:xfrm>
        </p:spPr>
        <p:txBody>
          <a:bodyPr>
            <a:normAutofit/>
          </a:bodyPr>
          <a:lstStyle/>
          <a:p>
            <a:pPr marL="0" indent="0">
              <a:buNone/>
            </a:pPr>
            <a:r>
              <a:rPr lang="et-EE" dirty="0">
                <a:solidFill>
                  <a:schemeClr val="bg1"/>
                </a:solidFill>
              </a:rPr>
              <a:t>Matus on üks elu osa. Seda liiki matus on tuntud peamiselt Põhja-Euroopas. Tuntuimateks on ülikumatused Vendelo Kalmistul Uppsala lähedal Rootsis, Sutton Hoo matus Inglismaal jt. Esimese aastatuhane lõpus ja teise alguses oli see matuseliik sagedane ka Eestis, eriti Saaremaal. Mis matusega on tegemist?</a:t>
            </a:r>
          </a:p>
          <a:p>
            <a:pPr marL="0" indent="0">
              <a:buNone/>
            </a:pPr>
            <a:endParaRPr lang="et-EE" dirty="0">
              <a:solidFill>
                <a:schemeClr val="bg1"/>
              </a:solidFill>
            </a:endParaRPr>
          </a:p>
        </p:txBody>
      </p:sp>
    </p:spTree>
    <p:extLst>
      <p:ext uri="{BB962C8B-B14F-4D97-AF65-F5344CB8AC3E}">
        <p14:creationId xmlns:p14="http://schemas.microsoft.com/office/powerpoint/2010/main" val="1912209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25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24</a:t>
            </a:r>
            <a:r>
              <a:rPr lang="et-EE" dirty="0">
                <a:solidFill>
                  <a:schemeClr val="bg1"/>
                </a:solidFill>
              </a:rPr>
              <a:t>. </a:t>
            </a:r>
            <a:r>
              <a:rPr lang="et-EE" dirty="0" err="1">
                <a:solidFill>
                  <a:schemeClr val="bg1"/>
                </a:solidFill>
              </a:rPr>
              <a:t>Varia</a:t>
            </a:r>
            <a:r>
              <a:rPr lang="et-EE" dirty="0">
                <a:solidFill>
                  <a:schemeClr val="bg1"/>
                </a:solidFill>
              </a:rPr>
              <a:t> (Sirje Põder)</a:t>
            </a:r>
          </a:p>
        </p:txBody>
      </p:sp>
      <p:sp>
        <p:nvSpPr>
          <p:cNvPr id="3" name="Sisu kohatäide 2"/>
          <p:cNvSpPr>
            <a:spLocks noGrp="1"/>
          </p:cNvSpPr>
          <p:nvPr>
            <p:ph idx="1"/>
          </p:nvPr>
        </p:nvSpPr>
        <p:spPr/>
        <p:txBody>
          <a:bodyPr>
            <a:normAutofit/>
          </a:bodyPr>
          <a:lstStyle/>
          <a:p>
            <a:pPr marL="0" indent="0" algn="ctr" fontAlgn="base">
              <a:buNone/>
            </a:pPr>
            <a:r>
              <a:rPr lang="et-EE" dirty="0">
                <a:solidFill>
                  <a:schemeClr val="bg1"/>
                </a:solidFill>
              </a:rPr>
              <a:t>Vabariigi aastapäeva paiku olid  Viljandis lossimägedes Filosoofide puiestee ümbruses üles seatud  12 lindude pesakasti. Mis oli nende ülesanne?</a:t>
            </a:r>
          </a:p>
          <a:p>
            <a:pPr marL="0" indent="0" algn="ctr" fontAlgn="base">
              <a:buNone/>
            </a:pPr>
            <a:endParaRPr lang="et-EE" dirty="0"/>
          </a:p>
          <a:p>
            <a:pPr marL="0" indent="0" algn="ctr">
              <a:buNone/>
            </a:pPr>
            <a:endParaRPr lang="et-EE" dirty="0" smtClean="0">
              <a:solidFill>
                <a:schemeClr val="bg1"/>
              </a:solidFill>
            </a:endParaRPr>
          </a:p>
        </p:txBody>
      </p:sp>
      <p:pic>
        <p:nvPicPr>
          <p:cNvPr id="6" name="Pilt1"/>
          <p:cNvPicPr/>
          <p:nvPr/>
        </p:nvPicPr>
        <p:blipFill>
          <a:blip r:embed="rId5">
            <a:lum/>
            <a:alphaModFix/>
          </a:blip>
          <a:srcRect/>
          <a:stretch>
            <a:fillRect/>
          </a:stretch>
        </p:blipFill>
        <p:spPr>
          <a:xfrm>
            <a:off x="5474970" y="2852936"/>
            <a:ext cx="1485126" cy="3096344"/>
          </a:xfrm>
          <a:prstGeom prst="rect">
            <a:avLst/>
          </a:prstGeom>
          <a:noFill/>
          <a:ln>
            <a:noFill/>
            <a:prstDash/>
          </a:ln>
        </p:spPr>
      </p:pic>
    </p:spTree>
    <p:extLst>
      <p:ext uri="{BB962C8B-B14F-4D97-AF65-F5344CB8AC3E}">
        <p14:creationId xmlns:p14="http://schemas.microsoft.com/office/powerpoint/2010/main" val="593311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227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24. Vastus</a:t>
            </a:r>
            <a:endParaRPr lang="et-EE" dirty="0">
              <a:solidFill>
                <a:schemeClr val="bg1"/>
              </a:solidFill>
            </a:endParaRPr>
          </a:p>
        </p:txBody>
      </p:sp>
      <p:sp>
        <p:nvSpPr>
          <p:cNvPr id="3" name="Sisu kohatäide 2"/>
          <p:cNvSpPr>
            <a:spLocks noGrp="1"/>
          </p:cNvSpPr>
          <p:nvPr>
            <p:ph idx="1"/>
          </p:nvPr>
        </p:nvSpPr>
        <p:spPr/>
        <p:txBody>
          <a:bodyPr/>
          <a:lstStyle/>
          <a:p>
            <a:pPr marL="0" indent="0" algn="ctr" fontAlgn="base">
              <a:buNone/>
            </a:pPr>
            <a:r>
              <a:rPr lang="et-EE" dirty="0" smtClean="0"/>
              <a:t> </a:t>
            </a:r>
            <a:r>
              <a:rPr lang="et-EE" dirty="0">
                <a:solidFill>
                  <a:schemeClr val="bg1"/>
                </a:solidFill>
              </a:rPr>
              <a:t>Näitusel „Mets heliseb” olid need kõlakastideks. Peep Tobreluts seadis neisse vanadest mänguasjadest kogutud mängutoosid. Kui kasti küljes olevast nöörist tõmmata, võis kuulda „Edelvaissi” , Andrew Loid Webberi „Memory” ja teisi tuntud ja natuke võõramaid lugusid.</a:t>
            </a:r>
          </a:p>
          <a:p>
            <a:pPr fontAlgn="base"/>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3915023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330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a:bodyPr>
          <a:lstStyle/>
          <a:p>
            <a:pPr algn="ctr"/>
            <a:r>
              <a:rPr lang="et-EE" dirty="0" smtClean="0">
                <a:solidFill>
                  <a:schemeClr val="bg1"/>
                </a:solidFill>
              </a:rPr>
              <a:t>Lisaküsimus  (Sirje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fontAlgn="base">
              <a:buNone/>
            </a:pPr>
            <a:r>
              <a:rPr lang="et-EE" dirty="0">
                <a:solidFill>
                  <a:schemeClr val="bg1"/>
                </a:solidFill>
              </a:rPr>
              <a:t>Lisaküsimus on seekord paberil. See on nii suur, et ekraanile ei mahu.</a:t>
            </a:r>
          </a:p>
          <a:p>
            <a:pPr marL="0" indent="0" algn="ctr" fontAlgn="base">
              <a:buNone/>
            </a:pPr>
            <a:r>
              <a:rPr lang="et-EE" dirty="0">
                <a:solidFill>
                  <a:schemeClr val="bg1"/>
                </a:solidFill>
              </a:rPr>
              <a:t>  Sea vastavusse maailmakuulus </a:t>
            </a:r>
            <a:r>
              <a:rPr lang="et-EE" dirty="0" smtClean="0">
                <a:solidFill>
                  <a:schemeClr val="bg1"/>
                </a:solidFill>
              </a:rPr>
              <a:t>ooper </a:t>
            </a:r>
            <a:r>
              <a:rPr lang="et-EE" dirty="0">
                <a:solidFill>
                  <a:schemeClr val="bg1"/>
                </a:solidFill>
              </a:rPr>
              <a:t>ja tema maailmakuulus </a:t>
            </a:r>
            <a:r>
              <a:rPr lang="et-EE" dirty="0" smtClean="0">
                <a:solidFill>
                  <a:schemeClr val="bg1"/>
                </a:solidFill>
              </a:rPr>
              <a:t>helilooja.</a:t>
            </a:r>
            <a:endParaRPr lang="et-EE" dirty="0">
              <a:solidFill>
                <a:schemeClr val="bg1"/>
              </a:solidFill>
            </a:endParaRPr>
          </a:p>
          <a:p>
            <a:pPr marL="0" indent="0" algn="ctr">
              <a:buNone/>
            </a:pPr>
            <a:r>
              <a:rPr lang="et-EE" dirty="0">
                <a:solidFill>
                  <a:schemeClr val="bg1"/>
                </a:solidFill>
              </a:rPr>
              <a:t> </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4136464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432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Lisaküsimuse  vastus</a:t>
            </a:r>
            <a:endParaRPr lang="et-EE" dirty="0">
              <a:solidFill>
                <a:schemeClr val="bg1"/>
              </a:solidFill>
            </a:endParaRPr>
          </a:p>
        </p:txBody>
      </p:sp>
    </p:spTree>
    <p:extLst>
      <p:ext uri="{BB962C8B-B14F-4D97-AF65-F5344CB8AC3E}">
        <p14:creationId xmlns:p14="http://schemas.microsoft.com/office/powerpoint/2010/main" val="127269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6364"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Tähelepanu!</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endParaRPr lang="et-EE" dirty="0" smtClean="0">
              <a:solidFill>
                <a:schemeClr val="bg1"/>
              </a:solidFill>
            </a:endParaRPr>
          </a:p>
        </p:txBody>
      </p:sp>
    </p:spTree>
    <p:extLst>
      <p:ext uri="{BB962C8B-B14F-4D97-AF65-F5344CB8AC3E}">
        <p14:creationId xmlns:p14="http://schemas.microsoft.com/office/powerpoint/2010/main" val="2635456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7386"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9" name="Pealkiri 8"/>
          <p:cNvSpPr>
            <a:spLocks noGrp="1"/>
          </p:cNvSpPr>
          <p:nvPr>
            <p:ph type="title"/>
          </p:nvPr>
        </p:nvSpPr>
        <p:spPr/>
        <p:txBody>
          <a:bodyPr/>
          <a:lstStyle/>
          <a:p>
            <a:pPr algn="ctr"/>
            <a:endParaRPr lang="et-EE" dirty="0">
              <a:solidFill>
                <a:schemeClr val="bg1"/>
              </a:solidFill>
            </a:endParaRPr>
          </a:p>
        </p:txBody>
      </p:sp>
      <p:sp>
        <p:nvSpPr>
          <p:cNvPr id="5" name="Sisu kohatäide 4"/>
          <p:cNvSpPr>
            <a:spLocks noGrp="1"/>
          </p:cNvSpPr>
          <p:nvPr>
            <p:ph idx="1"/>
          </p:nvPr>
        </p:nvSpPr>
        <p:spPr/>
        <p:txBody>
          <a:bodyPr/>
          <a:lstStyle/>
          <a:p>
            <a:endParaRPr lang="et-EE" dirty="0"/>
          </a:p>
        </p:txBody>
      </p:sp>
    </p:spTree>
    <p:extLst>
      <p:ext uri="{BB962C8B-B14F-4D97-AF65-F5344CB8AC3E}">
        <p14:creationId xmlns:p14="http://schemas.microsoft.com/office/powerpoint/2010/main" val="2342217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534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609600" y="274643"/>
            <a:ext cx="10972800" cy="5818654"/>
          </a:xfrm>
        </p:spPr>
        <p:txBody>
          <a:bodyPr/>
          <a:lstStyle/>
          <a:p>
            <a:pPr algn="ctr"/>
            <a:endParaRPr lang="et-EE" dirty="0">
              <a:solidFill>
                <a:schemeClr val="bg1"/>
              </a:solidFill>
            </a:endParaRPr>
          </a:p>
        </p:txBody>
      </p:sp>
      <p:sp>
        <p:nvSpPr>
          <p:cNvPr id="3" name="Sisu kohatäide 2"/>
          <p:cNvSpPr>
            <a:spLocks noGrp="1"/>
          </p:cNvSpPr>
          <p:nvPr>
            <p:ph idx="1"/>
          </p:nvPr>
        </p:nvSpPr>
        <p:spPr/>
        <p:txBody>
          <a:bodyPr/>
          <a:lstStyle/>
          <a:p>
            <a:pPr marL="0" indent="0">
              <a:buNone/>
            </a:pPr>
            <a:endParaRPr lang="et-EE" dirty="0" smtClean="0"/>
          </a:p>
          <a:p>
            <a:pPr marL="0" indent="0" algn="ctr">
              <a:buNone/>
            </a:pPr>
            <a:endParaRPr lang="et-EE" dirty="0" smtClean="0"/>
          </a:p>
          <a:p>
            <a:pPr marL="0" indent="0" algn="ctr">
              <a:buNone/>
            </a:pPr>
            <a:endParaRPr lang="et-EE" dirty="0" smtClean="0"/>
          </a:p>
        </p:txBody>
      </p:sp>
    </p:spTree>
    <p:extLst>
      <p:ext uri="{BB962C8B-B14F-4D97-AF65-F5344CB8AC3E}">
        <p14:creationId xmlns:p14="http://schemas.microsoft.com/office/powerpoint/2010/main" val="66559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7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Paatmatus ehk matmine paadis.( Vahest ka: Lahkunu põletati koos paadiga)</a:t>
            </a:r>
          </a:p>
          <a:p>
            <a:pPr marL="0" indent="0">
              <a:buNone/>
            </a:pPr>
            <a:r>
              <a:rPr lang="et-EE" dirty="0">
                <a:solidFill>
                  <a:schemeClr val="bg1"/>
                </a:solidFill>
              </a:rPr>
              <a:t> </a:t>
            </a:r>
          </a:p>
        </p:txBody>
      </p:sp>
    </p:spTree>
    <p:extLst>
      <p:ext uri="{BB962C8B-B14F-4D97-AF65-F5344CB8AC3E}">
        <p14:creationId xmlns:p14="http://schemas.microsoft.com/office/powerpoint/2010/main" val="1235278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619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3.</a:t>
            </a:r>
            <a:r>
              <a:rPr lang="et-EE" dirty="0" smtClean="0">
                <a:solidFill>
                  <a:schemeClr val="bg1"/>
                </a:solidFill>
              </a:rPr>
              <a:t> </a:t>
            </a:r>
            <a:r>
              <a:rPr lang="fi-FI" dirty="0" smtClean="0">
                <a:solidFill>
                  <a:schemeClr val="bg1"/>
                </a:solidFill>
              </a:rPr>
              <a:t>Ettevõtlus</a:t>
            </a:r>
            <a:r>
              <a:rPr lang="fi-FI" dirty="0">
                <a:solidFill>
                  <a:schemeClr val="bg1"/>
                </a:solidFill>
              </a:rPr>
              <a:t>, majandus </a:t>
            </a:r>
            <a:r>
              <a:rPr lang="fi-FI" dirty="0" smtClean="0">
                <a:solidFill>
                  <a:schemeClr val="bg1"/>
                </a:solidFill>
              </a:rPr>
              <a:t>(</a:t>
            </a:r>
            <a:r>
              <a:rPr lang="et-EE" dirty="0" smtClean="0">
                <a:solidFill>
                  <a:schemeClr val="bg1"/>
                </a:solidFill>
              </a:rPr>
              <a:t>Anne – Ly Ütsik</a:t>
            </a:r>
            <a:r>
              <a:rPr lang="fi-FI"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fontScale="70000" lnSpcReduction="20000"/>
          </a:bodyPr>
          <a:lstStyle/>
          <a:p>
            <a:pPr marL="0" indent="0">
              <a:buNone/>
            </a:pPr>
            <a:r>
              <a:rPr lang="et-EE" dirty="0" smtClean="0">
                <a:solidFill>
                  <a:schemeClr val="bg1"/>
                </a:solidFill>
              </a:rPr>
              <a:t>  </a:t>
            </a:r>
            <a:r>
              <a:rPr lang="et-EE" dirty="0">
                <a:solidFill>
                  <a:schemeClr val="bg1"/>
                </a:solidFill>
              </a:rPr>
              <a:t>2.02.1937 a. alustas Tallinnas Majaomanike Panga hoones külastajate teenendamist kohvik KULTAS( hiljem Moskva , Vabaduse). Nikolai Kultase (1908-1995)asutatud kohviku legendaarsusele panid aluse suur valik maitsvaid tooteid (avamisel pakuti 12 sorti kohvi ja 72 erinevat kooki), suurepärane teenendus (12 erinevat keelt teenedajate poolt) alkoholi puudumine menüüst. Külastajad said lugeda Euroopa riikide tähtsamaid ajalehti jne. Lisaks olla väidetavalt Kultas  pakkunud 2 eriteenust? Mis need olla võisid?</a:t>
            </a:r>
          </a:p>
          <a:p>
            <a:pPr marL="0" lvl="0" indent="0" algn="ctr">
              <a:buNone/>
            </a:pPr>
            <a:r>
              <a:rPr lang="et-EE" dirty="0" smtClean="0">
                <a:solidFill>
                  <a:schemeClr val="bg1"/>
                </a:solidFill>
              </a:rPr>
              <a:t>1. Soovi </a:t>
            </a:r>
            <a:r>
              <a:rPr lang="et-EE" dirty="0">
                <a:solidFill>
                  <a:schemeClr val="bg1"/>
                </a:solidFill>
              </a:rPr>
              <a:t>korral kliendi ülikonna kiirpressimine</a:t>
            </a:r>
          </a:p>
          <a:p>
            <a:pPr marL="0" lvl="0" indent="0" algn="ctr">
              <a:buNone/>
            </a:pPr>
            <a:r>
              <a:rPr lang="et-EE" dirty="0" smtClean="0">
                <a:solidFill>
                  <a:schemeClr val="bg1"/>
                </a:solidFill>
              </a:rPr>
              <a:t>2. Lillede </a:t>
            </a:r>
            <a:r>
              <a:rPr lang="et-EE" dirty="0">
                <a:solidFill>
                  <a:schemeClr val="bg1"/>
                </a:solidFill>
              </a:rPr>
              <a:t>saatmine</a:t>
            </a:r>
          </a:p>
          <a:p>
            <a:pPr marL="0" lvl="0" indent="0" algn="ctr">
              <a:buNone/>
            </a:pPr>
            <a:r>
              <a:rPr lang="et-EE" dirty="0" smtClean="0">
                <a:solidFill>
                  <a:schemeClr val="bg1"/>
                </a:solidFill>
              </a:rPr>
              <a:t>3. Kirjade </a:t>
            </a:r>
            <a:r>
              <a:rPr lang="et-EE" dirty="0">
                <a:solidFill>
                  <a:schemeClr val="bg1"/>
                </a:solidFill>
              </a:rPr>
              <a:t>posti toimetamine</a:t>
            </a:r>
          </a:p>
          <a:p>
            <a:pPr marL="0" lvl="0" indent="0" algn="ctr">
              <a:buNone/>
            </a:pPr>
            <a:r>
              <a:rPr lang="et-EE" dirty="0" smtClean="0">
                <a:solidFill>
                  <a:schemeClr val="bg1"/>
                </a:solidFill>
              </a:rPr>
              <a:t>4. Hambaarsti </a:t>
            </a:r>
            <a:r>
              <a:rPr lang="et-EE" dirty="0">
                <a:solidFill>
                  <a:schemeClr val="bg1"/>
                </a:solidFill>
              </a:rPr>
              <a:t>pisiteenused</a:t>
            </a:r>
          </a:p>
          <a:p>
            <a:pPr marL="0" lvl="0" indent="0" algn="ctr">
              <a:buNone/>
            </a:pPr>
            <a:r>
              <a:rPr lang="et-EE" dirty="0" smtClean="0">
                <a:solidFill>
                  <a:schemeClr val="bg1"/>
                </a:solidFill>
              </a:rPr>
              <a:t>5. Juuksuri </a:t>
            </a:r>
            <a:r>
              <a:rPr lang="et-EE" dirty="0">
                <a:solidFill>
                  <a:schemeClr val="bg1"/>
                </a:solidFill>
              </a:rPr>
              <a:t>kiirteenus</a:t>
            </a:r>
          </a:p>
          <a:p>
            <a:pPr marL="0" indent="0" algn="ctr">
              <a:buNone/>
            </a:pPr>
            <a:r>
              <a:rPr lang="et-EE" dirty="0">
                <a:solidFill>
                  <a:schemeClr val="bg1"/>
                </a:solidFill>
              </a:rPr>
              <a:t>Vali kaks õiget!</a:t>
            </a:r>
          </a:p>
          <a:p>
            <a:pPr marL="0" indent="0">
              <a:buNone/>
            </a:pPr>
            <a:endParaRPr lang="et-EE" dirty="0"/>
          </a:p>
        </p:txBody>
      </p:sp>
    </p:spTree>
    <p:extLst>
      <p:ext uri="{BB962C8B-B14F-4D97-AF65-F5344CB8AC3E}">
        <p14:creationId xmlns:p14="http://schemas.microsoft.com/office/powerpoint/2010/main" val="224083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722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fontScale="90000"/>
          </a:bodyPr>
          <a:lstStyle/>
          <a:p>
            <a:pPr algn="ctr"/>
            <a:r>
              <a:rPr lang="et-EE" dirty="0" smtClean="0">
                <a:solidFill>
                  <a:schemeClr val="bg1"/>
                </a:solidFill>
              </a:rPr>
              <a:t>3. Vastus</a:t>
            </a:r>
            <a:br>
              <a:rPr lang="et-EE" dirty="0" smtClean="0">
                <a:solidFill>
                  <a:schemeClr val="bg1"/>
                </a:solidFill>
              </a:rPr>
            </a:br>
            <a:r>
              <a:rPr lang="et-EE" dirty="0">
                <a:solidFill>
                  <a:schemeClr val="bg1"/>
                </a:solidFill>
              </a:rPr>
              <a:t/>
            </a:r>
            <a:br>
              <a:rPr lang="et-EE" dirty="0">
                <a:solidFill>
                  <a:schemeClr val="bg1"/>
                </a:solidFill>
              </a:rPr>
            </a:b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1 ja 3</a:t>
            </a:r>
            <a:endParaRPr lang="et-EE" dirty="0" smtClean="0">
              <a:solidFill>
                <a:schemeClr val="bg1"/>
              </a:solidFill>
            </a:endParaRPr>
          </a:p>
        </p:txBody>
      </p:sp>
    </p:spTree>
    <p:extLst>
      <p:ext uri="{BB962C8B-B14F-4D97-AF65-F5344CB8AC3E}">
        <p14:creationId xmlns:p14="http://schemas.microsoft.com/office/powerpoint/2010/main" val="1177885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825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4. Loodus</a:t>
            </a:r>
            <a:r>
              <a:rPr lang="et-EE" dirty="0">
                <a:solidFill>
                  <a:schemeClr val="bg1"/>
                </a:solidFill>
              </a:rPr>
              <a:t>, </a:t>
            </a:r>
            <a:r>
              <a:rPr lang="et-EE" dirty="0" smtClean="0">
                <a:solidFill>
                  <a:schemeClr val="bg1"/>
                </a:solidFill>
              </a:rPr>
              <a:t>geograafia </a:t>
            </a:r>
            <a:r>
              <a:rPr lang="et-EE" dirty="0">
                <a:solidFill>
                  <a:schemeClr val="bg1"/>
                </a:solidFill>
              </a:rPr>
              <a:t>(Anneli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Amanita phalloides on meilgi kasvav väga toksiline seen, mis põhjustas väidetavalt Rooma keisri Claudiuse, Rooma paavsti Clemens VII ja Püha Rooma keisri Karl VI surma. Mis seen see on</a:t>
            </a:r>
            <a:r>
              <a:rPr lang="et-EE" dirty="0" smtClean="0">
                <a:solidFill>
                  <a:schemeClr val="bg1"/>
                </a:solidFill>
              </a:rPr>
              <a:t>?</a:t>
            </a:r>
          </a:p>
          <a:p>
            <a:pPr marL="0" indent="0" algn="ctr">
              <a:buNone/>
            </a:pPr>
            <a:endParaRPr lang="et-EE" dirty="0" smtClean="0">
              <a:solidFill>
                <a:schemeClr val="bg1"/>
              </a:solidFill>
            </a:endParaRPr>
          </a:p>
          <a:p>
            <a:pPr marL="0" indent="0">
              <a:buNone/>
            </a:pPr>
            <a:endParaRPr lang="et-EE" dirty="0" smtClean="0">
              <a:solidFill>
                <a:schemeClr val="bg1"/>
              </a:solidFill>
            </a:endParaRPr>
          </a:p>
          <a:p>
            <a:pPr marL="0" indent="0">
              <a:buNone/>
            </a:pPr>
            <a:endParaRPr lang="et-EE" dirty="0">
              <a:solidFill>
                <a:schemeClr val="bg1"/>
              </a:solidFill>
            </a:endParaRPr>
          </a:p>
          <a:p>
            <a:pPr marL="0" indent="0">
              <a:buNone/>
            </a:pPr>
            <a:endParaRPr lang="et-EE" dirty="0"/>
          </a:p>
        </p:txBody>
      </p:sp>
      <p:pic>
        <p:nvPicPr>
          <p:cNvPr id="6" name="Pilt 4" descr="C:\Users\Anneli Sims\AppData\Local\Microsoft\Windows\INetCache\Content.MSO\3F49A72F.tmp"/>
          <p:cNvPicPr/>
          <p:nvPr/>
        </p:nvPicPr>
        <p:blipFill>
          <a:blip r:embed="rId5">
            <a:extLst>
              <a:ext uri="{28A0092B-C50C-407E-A947-70E740481C1C}">
                <a14:useLocalDpi xmlns:a14="http://schemas.microsoft.com/office/drawing/2010/main" val="0"/>
              </a:ext>
            </a:extLst>
          </a:blip>
          <a:srcRect/>
          <a:stretch>
            <a:fillRect/>
          </a:stretch>
        </p:blipFill>
        <p:spPr bwMode="auto">
          <a:xfrm>
            <a:off x="4781550" y="2996952"/>
            <a:ext cx="2898626" cy="2664296"/>
          </a:xfrm>
          <a:prstGeom prst="rect">
            <a:avLst/>
          </a:prstGeom>
          <a:noFill/>
          <a:ln>
            <a:noFill/>
          </a:ln>
        </p:spPr>
      </p:pic>
    </p:spTree>
    <p:extLst>
      <p:ext uri="{BB962C8B-B14F-4D97-AF65-F5344CB8AC3E}">
        <p14:creationId xmlns:p14="http://schemas.microsoft.com/office/powerpoint/2010/main" val="1486835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1673</Words>
  <Application>Microsoft Office PowerPoint</Application>
  <PresentationFormat>Widescreen</PresentationFormat>
  <Paragraphs>179</Paragraphs>
  <Slides>56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Arial Narrow</vt:lpstr>
      <vt:lpstr>Calibri</vt:lpstr>
      <vt:lpstr>Office Theme</vt:lpstr>
      <vt:lpstr>CorelDRAW</vt:lpstr>
      <vt:lpstr>PowerPoint Presentation</vt:lpstr>
      <vt:lpstr>PowerPoint Presentation</vt:lpstr>
      <vt:lpstr>1. Kirjandus (Kai Oidermaa)</vt:lpstr>
      <vt:lpstr>1. Vastus</vt:lpstr>
      <vt:lpstr>2. Ajalugu (Anne-Ly Ütsik))</vt:lpstr>
      <vt:lpstr>2. Vastus</vt:lpstr>
      <vt:lpstr>3. Ettevõtlus, majandus (Anne – Ly Ütsik)</vt:lpstr>
      <vt:lpstr>3. Vastus  </vt:lpstr>
      <vt:lpstr>4. Loodus, geograafia (Anneli Sims)</vt:lpstr>
      <vt:lpstr>4. Vastus</vt:lpstr>
      <vt:lpstr>5. Kultuur (Anne-Ly Ütsik)</vt:lpstr>
      <vt:lpstr>5. Vastus</vt:lpstr>
      <vt:lpstr>6. Kes on kes?  (Sirje Põder)</vt:lpstr>
      <vt:lpstr>6. Vastus</vt:lpstr>
      <vt:lpstr>7. Sise- ja välispoliitika (Urve Mukk)</vt:lpstr>
      <vt:lpstr>7. Vastus</vt:lpstr>
      <vt:lpstr>8. Muusika (Anne – Ly Ütsik)</vt:lpstr>
      <vt:lpstr>8. Vastus</vt:lpstr>
      <vt:lpstr>9. Sport (Sirje Põder)</vt:lpstr>
      <vt:lpstr>9. Vastus</vt:lpstr>
      <vt:lpstr>10. Eestlased laias maailmas (Kai Oidermaa)</vt:lpstr>
      <vt:lpstr>10. Vastus</vt:lpstr>
      <vt:lpstr>11. Viljandi vald (Urve Mukk)</vt:lpstr>
      <vt:lpstr>11. Vastus</vt:lpstr>
      <vt:lpstr>12. Varia (Sirje Põder)</vt:lpstr>
      <vt:lpstr>12. Vastus</vt:lpstr>
      <vt:lpstr>PowerPoint Presentation</vt:lpstr>
      <vt:lpstr>13. Kirjandus (Kai Oidermaa)</vt:lpstr>
      <vt:lpstr>13. Vastus</vt:lpstr>
      <vt:lpstr>14. Ajalugu (Anne-Ly Ütsik)</vt:lpstr>
      <vt:lpstr>14. Vastus</vt:lpstr>
      <vt:lpstr>15. Ettevõtlus, majandus (Anne – Ly Ütsik)</vt:lpstr>
      <vt:lpstr>15. Vastus</vt:lpstr>
      <vt:lpstr>16. Loodus, geograafia (Anneli Sims)</vt:lpstr>
      <vt:lpstr>16. Vastus</vt:lpstr>
      <vt:lpstr>17. Kultuur (Anne-Ly Ütsik)</vt:lpstr>
      <vt:lpstr>17. Vastus</vt:lpstr>
      <vt:lpstr>18. Kes on kes? (Sirje Põder)</vt:lpstr>
      <vt:lpstr>18. Vastus</vt:lpstr>
      <vt:lpstr>19. Sise- ja välispoliitika (Urve Mukk)</vt:lpstr>
      <vt:lpstr>19. Vastus</vt:lpstr>
      <vt:lpstr>20. Muusika (Anne – Ly Ütsik)</vt:lpstr>
      <vt:lpstr>20. Vastus</vt:lpstr>
      <vt:lpstr>21. Sport (Sirje Põder)</vt:lpstr>
      <vt:lpstr>21. Vastus</vt:lpstr>
      <vt:lpstr>22. Eestlased laias maailmas (Kai Oidermaa)</vt:lpstr>
      <vt:lpstr>22. Vastus</vt:lpstr>
      <vt:lpstr>23. Viljandi vald (Urve Mukk)</vt:lpstr>
      <vt:lpstr>23. Vastus</vt:lpstr>
      <vt:lpstr>24. Varia (Sirje Põder)</vt:lpstr>
      <vt:lpstr>24. Vastus</vt:lpstr>
      <vt:lpstr>Lisaküsimus  (Sirje Põder)</vt:lpstr>
      <vt:lpstr>Lisaküsimuse  vastus</vt:lpstr>
      <vt:lpstr>Tähelepanu!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2014-06-18T18:35:22Z</dcterms:created>
  <dcterms:modified xsi:type="dcterms:W3CDTF">2020-03-07T10:12:27Z</dcterms:modified>
</cp:coreProperties>
</file>