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8"/>
  </p:notesMasterIdLst>
  <p:sldIdLst>
    <p:sldId id="300" r:id="rId2"/>
    <p:sldId id="325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6" r:id="rId28"/>
    <p:sldId id="332" r:id="rId29"/>
    <p:sldId id="327" r:id="rId30"/>
    <p:sldId id="328" r:id="rId31"/>
    <p:sldId id="329" r:id="rId32"/>
    <p:sldId id="330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4" r:id="rId55"/>
    <p:sldId id="355" r:id="rId56"/>
    <p:sldId id="353" r:id="rId57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CC9"/>
    <a:srgbClr val="DEA400"/>
    <a:srgbClr val="926F00"/>
    <a:srgbClr val="5ED802"/>
    <a:srgbClr val="66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6" d="100"/>
          <a:sy n="106" d="100"/>
        </p:scale>
        <p:origin x="-108" y="-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9"/>
            <a:ext cx="109728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t.wikipedia.org/w/index.php?title=Kukerpalli_org&amp;action=edit&amp;redlink=1" TargetMode="External"/><Relationship Id="rId3" Type="http://schemas.openxmlformats.org/officeDocument/2006/relationships/oleObject" Target="../embeddings/oleObject10.bin"/><Relationship Id="rId7" Type="http://schemas.openxmlformats.org/officeDocument/2006/relationships/hyperlink" Target="https://et.wikipedia.org/wiki/Kunda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hyperlink" Target="https://et.wikipedia.org/wiki/L%C3%A4%C3%A4ne-Viru_maakond" TargetMode="External"/><Relationship Id="rId5" Type="http://schemas.openxmlformats.org/officeDocument/2006/relationships/hyperlink" Target="https://et.wikipedia.org/wiki/Sild" TargetMode="External"/><Relationship Id="rId10" Type="http://schemas.openxmlformats.org/officeDocument/2006/relationships/hyperlink" Target="https://et.wikipedia.org/wiki/Kukerpalli_sild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et.wikipedia.org/wiki/Kunda_j%C3%B5g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5" Type="http://schemas.openxmlformats.org/officeDocument/2006/relationships/hyperlink" Target="https://www.valitsus.ee/et" TargetMode="Externa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5" Type="http://schemas.openxmlformats.org/officeDocument/2006/relationships/hyperlink" Target="https://bit.ly/2uPou52" TargetMode="Externa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t.wikipedia.org/wiki/Konnapere" TargetMode="External"/><Relationship Id="rId3" Type="http://schemas.openxmlformats.org/officeDocument/2006/relationships/oleObject" Target="../embeddings/oleObject34.bin"/><Relationship Id="rId7" Type="http://schemas.openxmlformats.org/officeDocument/2006/relationships/hyperlink" Target="https://et.wikipedia.org/wiki/Kilgi_(M%C3%A4rjamaa)" TargetMode="External"/><Relationship Id="rId12" Type="http://schemas.openxmlformats.org/officeDocument/2006/relationships/hyperlink" Target="https://et.wikipedia.org/wiki/P%C3%B5rsaku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hyperlink" Target="https://et.wikipedia.org/wiki/H%C3%A4rgla" TargetMode="External"/><Relationship Id="rId11" Type="http://schemas.openxmlformats.org/officeDocument/2006/relationships/hyperlink" Target="https://et.wikipedia.org/wiki/K%C3%A4rpla" TargetMode="External"/><Relationship Id="rId5" Type="http://schemas.openxmlformats.org/officeDocument/2006/relationships/hyperlink" Target="https://et.wikipedia.org/wiki/Angerja" TargetMode="External"/><Relationship Id="rId10" Type="http://schemas.openxmlformats.org/officeDocument/2006/relationships/hyperlink" Target="https://et.wikipedia.org/wiki/Kurevere_(Vigala)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et.wikipedia.org/wiki/Kullimaa_(K%C3%A4ru)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5" Type="http://schemas.openxmlformats.org/officeDocument/2006/relationships/hyperlink" Target="https://et.wikipedia.org/wiki/Rapla_maakond" TargetMode="External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http://www.aegmaha.com/files/200704/images/DKmpDnPQmMA.jpg" TargetMode="External"/><Relationship Id="rId3" Type="http://schemas.openxmlformats.org/officeDocument/2006/relationships/oleObject" Target="../embeddings/oleObject38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6" Type="http://schemas.openxmlformats.org/officeDocument/2006/relationships/image" Target="https://f12.pmo.ee/_L1UPMkUSVA7VytQxBvvWJTHMUs=/685x410/smart/nginx/o/2008/10/17/84553t1h46ec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6" Type="http://schemas.openxmlformats.org/officeDocument/2006/relationships/image" Target="https://upload.wikimedia.org/wikipedia/commons/thumb/a/a1/Adolf_Hitler_-_Selbstportr%C3%A4t.jpg/220px-Adolf_Hitler_-_Selbstportr%C3%A4t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5" Type="http://schemas.openxmlformats.org/officeDocument/2006/relationships/hyperlink" Target="https://vm.ee/et/ajalugu-eesti-liitumine-natoga" TargetMode="External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6" Type="http://schemas.openxmlformats.org/officeDocument/2006/relationships/hyperlink" Target="https://bit.ly/2WUcD1D" TargetMode="External"/><Relationship Id="rId5" Type="http://schemas.openxmlformats.org/officeDocument/2006/relationships/hyperlink" Target="https://www.rahvaraamat.ee/a/authors/anzori-barkalaja/365845/et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0.vml"/><Relationship Id="rId6" Type="http://schemas.openxmlformats.org/officeDocument/2006/relationships/image" Target="http://content.viptrace.com/Media/Entities/&#252;lle-kaljuste/Bing?i=aHR0cDovL3RzMS5tbS5iaW5nLm5ldC90aD9pZD1ILjQ3OTg3NzIzMzIzOTcyNTImcGlkPTE1LjE=-300w.jpg&amp;t=260408612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055440" y="1560562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IV VILJANDI VALLA</a:t>
            </a:r>
          </a:p>
          <a:p>
            <a:pPr algn="r"/>
            <a:r>
              <a:rPr lang="et-EE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MÄLUMÄNG</a:t>
            </a:r>
            <a:endParaRPr lang="en-US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08368" y="2242969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 – </a:t>
            </a:r>
          </a:p>
          <a:p>
            <a:endParaRPr lang="et-EE" sz="4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t-EE" sz="4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27448" y="3263496"/>
            <a:ext cx="9721080" cy="33427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7988" y="3591888"/>
            <a:ext cx="385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X </a:t>
            </a:r>
            <a:r>
              <a:rPr lang="et-EE" sz="3200" dirty="0">
                <a:solidFill>
                  <a:schemeClr val="bg1"/>
                </a:solidFill>
                <a:latin typeface="Calibri" panose="020F0502020204030204" pitchFamily="34" charset="0"/>
              </a:rPr>
              <a:t>voor 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Paistus</a:t>
            </a:r>
          </a:p>
          <a:p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10. aprillil  </a:t>
            </a:r>
            <a:endParaRPr lang="et-EE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2"/>
          <p:cNvCxnSpPr/>
          <p:nvPr/>
        </p:nvCxnSpPr>
        <p:spPr>
          <a:xfrm>
            <a:off x="5987988" y="1340768"/>
            <a:ext cx="0" cy="3292334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Kukerpalli sild on </a:t>
            </a:r>
            <a:r>
              <a:rPr lang="et-EE" dirty="0">
                <a:solidFill>
                  <a:schemeClr val="bg1"/>
                </a:solidFill>
                <a:hlinkClick r:id="rId5" tooltip="Sild"/>
              </a:rPr>
              <a:t>sild</a:t>
            </a:r>
            <a:r>
              <a:rPr lang="et-EE" dirty="0">
                <a:solidFill>
                  <a:schemeClr val="bg1"/>
                </a:solidFill>
              </a:rPr>
              <a:t> </a:t>
            </a:r>
            <a:r>
              <a:rPr lang="et-EE" dirty="0">
                <a:solidFill>
                  <a:schemeClr val="bg1"/>
                </a:solidFill>
                <a:hlinkClick r:id="rId6" tooltip="Lääne-Viru maakond"/>
              </a:rPr>
              <a:t>Lääne-Viru maakonnas</a:t>
            </a:r>
            <a:r>
              <a:rPr lang="et-EE" dirty="0">
                <a:solidFill>
                  <a:schemeClr val="bg1"/>
                </a:solidFill>
              </a:rPr>
              <a:t> </a:t>
            </a:r>
            <a:r>
              <a:rPr lang="et-EE" dirty="0">
                <a:solidFill>
                  <a:schemeClr val="bg1"/>
                </a:solidFill>
                <a:hlinkClick r:id="rId7" tooltip="Kunda"/>
              </a:rPr>
              <a:t>Kundas</a:t>
            </a:r>
            <a:r>
              <a:rPr lang="et-EE" dirty="0">
                <a:solidFill>
                  <a:schemeClr val="bg1"/>
                </a:solidFill>
              </a:rPr>
              <a:t> </a:t>
            </a:r>
            <a:r>
              <a:rPr lang="et-EE" dirty="0">
                <a:solidFill>
                  <a:schemeClr val="bg1"/>
                </a:solidFill>
                <a:hlinkClick r:id="rId8" tooltip="Kukerpalli org (pole veel kirjutatud)"/>
              </a:rPr>
              <a:t>Kukerpalli orus</a:t>
            </a:r>
            <a:r>
              <a:rPr lang="et-EE" dirty="0">
                <a:solidFill>
                  <a:schemeClr val="bg1"/>
                </a:solidFill>
              </a:rPr>
              <a:t> üle </a:t>
            </a:r>
            <a:r>
              <a:rPr lang="et-EE" dirty="0">
                <a:solidFill>
                  <a:schemeClr val="bg1"/>
                </a:solidFill>
                <a:hlinkClick r:id="rId9" tooltip="Kunda jõgi"/>
              </a:rPr>
              <a:t>Kunda jõe</a:t>
            </a:r>
            <a:r>
              <a:rPr lang="et-EE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t-EE" b="1" dirty="0">
                <a:solidFill>
                  <a:schemeClr val="bg1"/>
                </a:solidFill>
              </a:rPr>
              <a:t> 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Allikas: </a:t>
            </a:r>
            <a:r>
              <a:rPr lang="et-EE" u="sng" dirty="0">
                <a:solidFill>
                  <a:schemeClr val="bg1"/>
                </a:solidFill>
                <a:hlinkClick r:id="rId10"/>
              </a:rPr>
              <a:t>https://et.wikipedia.org/wiki/Kukerpalli_sild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5. Kultuur 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67816" y="980728"/>
            <a:ext cx="10972800" cy="495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Inimpõlvkondade üheks järjepidevuse kandjaks on kindlasti kunst. Alles hiljuti müüdi Tartus E -oksjonil </a:t>
            </a:r>
            <a:r>
              <a:rPr lang="et-EE" dirty="0" err="1">
                <a:solidFill>
                  <a:schemeClr val="bg1"/>
                </a:solidFill>
              </a:rPr>
              <a:t>Konrad</a:t>
            </a:r>
            <a:r>
              <a:rPr lang="et-EE" dirty="0">
                <a:solidFill>
                  <a:schemeClr val="bg1"/>
                </a:solidFill>
              </a:rPr>
              <a:t> Mägi maal ühele Eesti kunstihuvilisele 92 000 euro eest. See maal on maalitud 1915-1916 </a:t>
            </a:r>
            <a:r>
              <a:rPr lang="et-EE" dirty="0" smtClean="0">
                <a:solidFill>
                  <a:schemeClr val="bg1"/>
                </a:solidFill>
              </a:rPr>
              <a:t>aastal. </a:t>
            </a:r>
          </a:p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Mis </a:t>
            </a:r>
            <a:r>
              <a:rPr lang="et-EE" dirty="0">
                <a:solidFill>
                  <a:schemeClr val="bg1"/>
                </a:solidFill>
              </a:rPr>
              <a:t>on sellel maalil kujutatud?</a:t>
            </a:r>
          </a:p>
          <a:p>
            <a:pPr marL="0" indent="0" algn="ctr">
              <a:buNone/>
            </a:pPr>
            <a:endParaRPr lang="et-E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5.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83432" y="1138429"/>
            <a:ext cx="10598968" cy="4987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Arvatavasti Lõuna-Eesti maastik ja võib olla ka Viljandimaa. Aga  pea 100 a tagasi teostaud maalingu kohta on tänapäeval raske  täpset kohta määratleda</a:t>
            </a:r>
            <a:r>
              <a:rPr lang="et-EE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pic>
        <p:nvPicPr>
          <p:cNvPr id="6" name="Picture 8" descr="Pildiotsingu konrad mÃ¤gi maalid tulemu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203304"/>
            <a:ext cx="3356479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0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6.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Kes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on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?  (</a:t>
            </a:r>
            <a:r>
              <a:rPr lang="fi-FI" dirty="0" err="1">
                <a:solidFill>
                  <a:schemeClr val="bg1"/>
                </a:solidFill>
              </a:rPr>
              <a:t>Sirje</a:t>
            </a:r>
            <a:r>
              <a:rPr lang="fi-FI" dirty="0">
                <a:solidFill>
                  <a:schemeClr val="bg1"/>
                </a:solidFill>
              </a:rPr>
              <a:t>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Kus on probleemid, kui pöördutakse </a:t>
            </a:r>
            <a:r>
              <a:rPr lang="et-EE" dirty="0" err="1">
                <a:solidFill>
                  <a:schemeClr val="bg1"/>
                </a:solidFill>
              </a:rPr>
              <a:t>otorinolarüngoloogi</a:t>
            </a:r>
            <a:r>
              <a:rPr lang="et-EE" dirty="0">
                <a:solidFill>
                  <a:schemeClr val="bg1"/>
                </a:solidFill>
              </a:rPr>
              <a:t> poole? 3 neljatähelist eestikeelset sõna.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920" y="50851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6.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Kõrv Nina Kurk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7.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Sise</a:t>
            </a:r>
            <a:r>
              <a:rPr lang="fi-FI" dirty="0" smtClean="0">
                <a:solidFill>
                  <a:schemeClr val="bg1"/>
                </a:solidFill>
              </a:rPr>
              <a:t>- </a:t>
            </a:r>
            <a:r>
              <a:rPr lang="fi-FI" dirty="0">
                <a:solidFill>
                  <a:schemeClr val="bg1"/>
                </a:solidFill>
              </a:rPr>
              <a:t>ja </a:t>
            </a:r>
            <a:r>
              <a:rPr lang="fi-FI" dirty="0" err="1">
                <a:solidFill>
                  <a:schemeClr val="bg1"/>
                </a:solidFill>
              </a:rPr>
              <a:t>välispoliitika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Urve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Mukk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Peaminister Jüri Ratas teatas 4. aprill 2019 riigikogu XIV koosseisu avaistungil valitsuse tagasiastumisest.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      Mitu päeva oli tema juhitud valitsus ametis?                                                      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7.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6571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Jüri </a:t>
            </a:r>
            <a:r>
              <a:rPr lang="et-EE" dirty="0" err="1">
                <a:solidFill>
                  <a:schemeClr val="bg1"/>
                </a:solidFill>
              </a:rPr>
              <a:t>Ratase</a:t>
            </a:r>
            <a:r>
              <a:rPr lang="et-EE" dirty="0">
                <a:solidFill>
                  <a:schemeClr val="bg1"/>
                </a:solidFill>
              </a:rPr>
              <a:t> valitsus astus ametisse 2016. aasta </a:t>
            </a: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23</a:t>
            </a:r>
            <a:r>
              <a:rPr lang="et-EE" dirty="0">
                <a:solidFill>
                  <a:schemeClr val="bg1"/>
                </a:solidFill>
              </a:rPr>
              <a:t>. novembril ning on tänaseks ametis olnud </a:t>
            </a:r>
            <a:r>
              <a:rPr lang="et-EE" b="1" dirty="0">
                <a:solidFill>
                  <a:schemeClr val="bg1"/>
                </a:solidFill>
              </a:rPr>
              <a:t>863 päeva.</a:t>
            </a:r>
            <a:r>
              <a:rPr lang="et-EE" dirty="0">
                <a:solidFill>
                  <a:schemeClr val="bg1"/>
                </a:solidFill>
              </a:rPr>
              <a:t>  </a:t>
            </a: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                                                                                         </a:t>
            </a:r>
            <a:r>
              <a:rPr lang="et-EE" dirty="0">
                <a:solidFill>
                  <a:schemeClr val="bg1"/>
                </a:solidFill>
              </a:rPr>
              <a:t>2punkti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Allikas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err="1">
                <a:solidFill>
                  <a:schemeClr val="bg1"/>
                </a:solidFill>
              </a:rPr>
              <a:t>Peaminister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teatas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valitsuse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tagasiastumisest</a:t>
            </a:r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  <a:hlinkClick r:id="rId5"/>
              </a:rPr>
              <a:t>https://www.valitsus.ee/et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t-E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8. Muusika </a:t>
            </a:r>
            <a:r>
              <a:rPr lang="et-EE" dirty="0">
                <a:solidFill>
                  <a:schemeClr val="bg1"/>
                </a:solidFill>
              </a:rPr>
              <a:t>(Marko Vilu)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1991. </a:t>
            </a:r>
            <a:r>
              <a:rPr lang="et-EE" dirty="0">
                <a:solidFill>
                  <a:schemeClr val="bg1"/>
                </a:solidFill>
              </a:rPr>
              <a:t>aastal laulis </a:t>
            </a:r>
            <a:r>
              <a:rPr lang="et-EE" dirty="0" err="1">
                <a:solidFill>
                  <a:schemeClr val="bg1"/>
                </a:solidFill>
              </a:rPr>
              <a:t>Bryan</a:t>
            </a:r>
            <a:r>
              <a:rPr lang="et-EE" dirty="0">
                <a:solidFill>
                  <a:schemeClr val="bg1"/>
                </a:solidFill>
              </a:rPr>
              <a:t> Adams selle loo ka ühe filmi </a:t>
            </a:r>
            <a:r>
              <a:rPr lang="et-EE" dirty="0" smtClean="0">
                <a:solidFill>
                  <a:schemeClr val="bg1"/>
                </a:solidFill>
              </a:rPr>
              <a:t>tarbeks. </a:t>
            </a:r>
            <a:r>
              <a:rPr lang="et-EE" dirty="0">
                <a:solidFill>
                  <a:schemeClr val="bg1"/>
                </a:solidFill>
              </a:rPr>
              <a:t>Millises filmis kõlast antud muusika?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8.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Robin Hood: </a:t>
            </a:r>
            <a:r>
              <a:rPr lang="et-EE" dirty="0" err="1">
                <a:solidFill>
                  <a:schemeClr val="bg1"/>
                </a:solidFill>
              </a:rPr>
              <a:t>Prince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of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Thieves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         </a:t>
            </a:r>
            <a:r>
              <a:rPr lang="et-EE" dirty="0" smtClean="0">
                <a:solidFill>
                  <a:schemeClr val="bg1"/>
                </a:solidFill>
              </a:rPr>
              <a:t>Robin </a:t>
            </a:r>
            <a:r>
              <a:rPr lang="et-EE" dirty="0">
                <a:solidFill>
                  <a:schemeClr val="bg1"/>
                </a:solidFill>
              </a:rPr>
              <a:t>Hood: Varaste prints  (1991) 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pic>
        <p:nvPicPr>
          <p:cNvPr id="7" name="Picture 1" descr="Pildiotsingu robin hood prince of thieves tulemu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1864" y="2755221"/>
            <a:ext cx="2338174" cy="269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9. Sport </a:t>
            </a:r>
            <a:r>
              <a:rPr lang="et-EE" dirty="0">
                <a:solidFill>
                  <a:schemeClr val="bg1"/>
                </a:solidFill>
              </a:rPr>
              <a:t>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Eesti võrkpallielu koordineeriv Eesti Võrkpalli Liit asutati 14.12. </a:t>
            </a:r>
            <a:r>
              <a:rPr lang="et-EE" dirty="0" smtClean="0">
                <a:solidFill>
                  <a:schemeClr val="bg1"/>
                </a:solidFill>
              </a:rPr>
              <a:t>1923 Eesti   </a:t>
            </a:r>
            <a:r>
              <a:rPr lang="et-EE" dirty="0">
                <a:solidFill>
                  <a:schemeClr val="bg1"/>
                </a:solidFill>
              </a:rPr>
              <a:t>….   Liiduna. Millise ühe teise võistkondliku spordiala nimetus sobib punktiirile? Kõnealuse spordialaga tegeletakse praegusel ajal Viljandis vägagi arvestataval tasemel.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1. osa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9.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Eesti Käsipalli Liit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2409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10.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Eestlased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laias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maailmas</a:t>
            </a:r>
            <a:r>
              <a:rPr lang="fi-FI" dirty="0">
                <a:solidFill>
                  <a:schemeClr val="bg1"/>
                </a:solidFill>
              </a:rPr>
              <a:t> (Kai </a:t>
            </a:r>
            <a:r>
              <a:rPr lang="fi-FI" dirty="0" err="1">
                <a:solidFill>
                  <a:schemeClr val="bg1"/>
                </a:solidFill>
              </a:rPr>
              <a:t>Oidermaa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138429"/>
            <a:ext cx="10972800" cy="4987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Millega tegeleb internetiplatvorm </a:t>
            </a:r>
            <a:r>
              <a:rPr lang="et-EE" dirty="0" err="1">
                <a:solidFill>
                  <a:schemeClr val="bg1"/>
                </a:solidFill>
              </a:rPr>
              <a:t>jobbaticae</a:t>
            </a:r>
            <a:r>
              <a:rPr lang="et-EE" dirty="0">
                <a:solidFill>
                  <a:schemeClr val="bg1"/>
                </a:solidFill>
              </a:rPr>
              <a:t>, mida kasutas juba tema loomise aastal 1200 </a:t>
            </a:r>
            <a:r>
              <a:rPr lang="et-EE" dirty="0" smtClean="0">
                <a:solidFill>
                  <a:schemeClr val="bg1"/>
                </a:solidFill>
              </a:rPr>
              <a:t>ettevõtet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40 </a:t>
            </a:r>
            <a:r>
              <a:rPr lang="et-EE" dirty="0" smtClean="0">
                <a:solidFill>
                  <a:schemeClr val="bg1"/>
                </a:solidFill>
              </a:rPr>
              <a:t>riigist? 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0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10.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Tööjõu </a:t>
            </a:r>
            <a:r>
              <a:rPr lang="et-EE" dirty="0">
                <a:solidFill>
                  <a:schemeClr val="bg1"/>
                </a:solidFill>
              </a:rPr>
              <a:t>vahendamisega eriti tehnoloogiaga seotud inimestele üle terve </a:t>
            </a:r>
            <a:r>
              <a:rPr lang="et-EE" dirty="0" smtClean="0">
                <a:solidFill>
                  <a:schemeClr val="bg1"/>
                </a:solidFill>
              </a:rPr>
              <a:t>maailma.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2969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>
                <a:solidFill>
                  <a:schemeClr val="bg1"/>
                </a:solidFill>
              </a:rPr>
              <a:t>11.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nn-NO" dirty="0" smtClean="0">
                <a:solidFill>
                  <a:schemeClr val="bg1"/>
                </a:solidFill>
              </a:rPr>
              <a:t>Viljandi </a:t>
            </a:r>
            <a:r>
              <a:rPr lang="nn-NO" dirty="0">
                <a:solidFill>
                  <a:schemeClr val="bg1"/>
                </a:solidFill>
              </a:rPr>
              <a:t>vald (Urve Mukk)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Asutava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valimised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toimusid</a:t>
            </a:r>
            <a:r>
              <a:rPr lang="en-US" dirty="0">
                <a:solidFill>
                  <a:schemeClr val="bg1"/>
                </a:solidFill>
              </a:rPr>
              <a:t> 5.-7. IV 1919 </a:t>
            </a:r>
            <a:r>
              <a:rPr lang="en-US" dirty="0" err="1">
                <a:solidFill>
                  <a:schemeClr val="bg1"/>
                </a:solidFill>
              </a:rPr>
              <a:t>kõikjal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Eestis</a:t>
            </a:r>
            <a:r>
              <a:rPr lang="en-US" dirty="0">
                <a:solidFill>
                  <a:schemeClr val="bg1"/>
                </a:solidFill>
              </a:rPr>
              <a:t>. 5. IV 2019 </a:t>
            </a:r>
            <a:r>
              <a:rPr lang="en-US" dirty="0" err="1">
                <a:solidFill>
                  <a:schemeClr val="bg1"/>
                </a:solidFill>
              </a:rPr>
              <a:t>leidis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aset</a:t>
            </a:r>
            <a:r>
              <a:rPr lang="en-US" dirty="0">
                <a:solidFill>
                  <a:schemeClr val="bg1"/>
                </a:solidFill>
              </a:rPr>
              <a:t>  </a:t>
            </a:r>
            <a:r>
              <a:rPr lang="en-US" dirty="0" err="1">
                <a:solidFill>
                  <a:schemeClr val="bg1"/>
                </a:solidFill>
              </a:rPr>
              <a:t>Riigikantselei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eestvedamisel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austusküünalde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süütamine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vabariigi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Asutava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Kogu</a:t>
            </a:r>
            <a:r>
              <a:rPr lang="en-US" dirty="0">
                <a:solidFill>
                  <a:schemeClr val="bg1"/>
                </a:solidFill>
              </a:rPr>
              <a:t> 120 </a:t>
            </a:r>
            <a:r>
              <a:rPr lang="en-US" dirty="0" err="1">
                <a:solidFill>
                  <a:schemeClr val="bg1"/>
                </a:solidFill>
              </a:rPr>
              <a:t>liikme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sünnikohtades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Mitu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Asutava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liiget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pärit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tänasest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Viljandi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vallast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Asutava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põhiülesanne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4000" y="1138429"/>
            <a:ext cx="10944000" cy="49877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Esimeses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seadusandlikus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tänasest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Viljandi</a:t>
            </a:r>
            <a:r>
              <a:rPr lang="en-US" dirty="0">
                <a:solidFill>
                  <a:schemeClr val="bg1"/>
                </a:solidFill>
              </a:rPr>
              <a:t>  </a:t>
            </a:r>
            <a:r>
              <a:rPr lang="en-US" dirty="0" err="1">
                <a:solidFill>
                  <a:schemeClr val="bg1"/>
                </a:solidFill>
              </a:rPr>
              <a:t>vallast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pärit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14 </a:t>
            </a:r>
            <a:r>
              <a:rPr lang="en-US" b="1" dirty="0" err="1">
                <a:solidFill>
                  <a:schemeClr val="bg1"/>
                </a:solidFill>
              </a:rPr>
              <a:t>ehk</a:t>
            </a:r>
            <a:r>
              <a:rPr lang="en-US" b="1" dirty="0">
                <a:solidFill>
                  <a:schemeClr val="bg1"/>
                </a:solidFill>
              </a:rPr>
              <a:t> 12 %  </a:t>
            </a:r>
            <a:r>
              <a:rPr lang="en-US" b="1" dirty="0" err="1">
                <a:solidFill>
                  <a:schemeClr val="bg1"/>
                </a:solidFill>
              </a:rPr>
              <a:t>liikmetest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Asutava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põhiülesandeks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põhiseaduse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väljatöötamine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vastuvõtmine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                                                                                                               2 </a:t>
            </a:r>
            <a:r>
              <a:rPr lang="en-US" dirty="0" err="1">
                <a:solidFill>
                  <a:schemeClr val="bg1"/>
                </a:solidFill>
              </a:rPr>
              <a:t>punkti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Allikas: Viljandi valla koduleht </a:t>
            </a:r>
            <a:r>
              <a:rPr lang="et-EE" cap="all" dirty="0">
                <a:solidFill>
                  <a:schemeClr val="bg1"/>
                </a:solidFill>
              </a:rPr>
              <a:t>ASUTAVA KOGU 100. AASTAPÄEVA TÄHISTAMINE VILJANDI VALLAS</a:t>
            </a:r>
            <a:r>
              <a:rPr lang="et-EE" u="sng" dirty="0">
                <a:solidFill>
                  <a:schemeClr val="bg1"/>
                </a:solidFill>
              </a:rPr>
              <a:t>  </a:t>
            </a:r>
            <a:r>
              <a:rPr lang="et-EE" cap="all" dirty="0">
                <a:solidFill>
                  <a:schemeClr val="bg1"/>
                </a:solidFill>
              </a:rPr>
              <a:t> </a:t>
            </a:r>
            <a:r>
              <a:rPr lang="et-EE" u="sng" dirty="0">
                <a:solidFill>
                  <a:schemeClr val="bg1"/>
                </a:solidFill>
                <a:hlinkClick r:id="rId5"/>
              </a:rPr>
              <a:t>https://bit.ly/2uPou52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12. </a:t>
            </a:r>
            <a:r>
              <a:rPr lang="et-EE" dirty="0" err="1" smtClean="0">
                <a:solidFill>
                  <a:schemeClr val="bg1"/>
                </a:solidFill>
              </a:rPr>
              <a:t>Varia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Meie vallas asuv Paistu kool on rajatud 1837.a. mõisnik </a:t>
            </a:r>
            <a:r>
              <a:rPr lang="et-EE" dirty="0" err="1">
                <a:solidFill>
                  <a:schemeClr val="bg1"/>
                </a:solidFill>
              </a:rPr>
              <a:t>von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Sieversi</a:t>
            </a:r>
            <a:r>
              <a:rPr lang="et-EE" dirty="0">
                <a:solidFill>
                  <a:schemeClr val="bg1"/>
                </a:solidFill>
              </a:rPr>
              <a:t> poolt  Õisu valda ….  tallu. Esimeseks õpetajaks oli rätsep Jaak. Kool on asunud aegade jooksul erinevates kohtades (praeguses kohas </a:t>
            </a:r>
            <a:r>
              <a:rPr lang="et-EE" dirty="0" err="1">
                <a:solidFill>
                  <a:schemeClr val="bg1"/>
                </a:solidFill>
              </a:rPr>
              <a:t>Sultsis</a:t>
            </a:r>
            <a:r>
              <a:rPr lang="et-EE" dirty="0">
                <a:solidFill>
                  <a:schemeClr val="bg1"/>
                </a:solidFill>
              </a:rPr>
              <a:t> aastast 1939)  ja kandnud erinevaid nimesid (aastast  2008  Paistu kool). Mis nime kandis talu, mille maale  kool algselt rajati?  Vist päris loll küsimus. Aga võib-olla pole </a:t>
            </a:r>
            <a:r>
              <a:rPr lang="et-EE" dirty="0" err="1">
                <a:solidFill>
                  <a:schemeClr val="bg1"/>
                </a:solidFill>
              </a:rPr>
              <a:t>ka…</a:t>
            </a:r>
            <a:r>
              <a:rPr lang="et-E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LOLLI</a:t>
            </a:r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5090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2. osa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13. </a:t>
            </a:r>
            <a:r>
              <a:rPr lang="et-EE" dirty="0">
                <a:solidFill>
                  <a:schemeClr val="bg1"/>
                </a:solidFill>
              </a:rPr>
              <a:t>Kirjandus (Kai </a:t>
            </a:r>
            <a:r>
              <a:rPr lang="et-EE" dirty="0" err="1">
                <a:solidFill>
                  <a:schemeClr val="bg1"/>
                </a:solidFill>
              </a:rPr>
              <a:t>Oidermaa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  <a:r>
              <a:rPr lang="et-EE" dirty="0" smtClean="0">
                <a:solidFill>
                  <a:schemeClr val="bg1"/>
                </a:solidFill>
              </a:rPr>
              <a:t>Kes </a:t>
            </a:r>
            <a:r>
              <a:rPr lang="et-EE" dirty="0">
                <a:solidFill>
                  <a:schemeClr val="bg1"/>
                </a:solidFill>
              </a:rPr>
              <a:t>on see maailmakuulus kirjanduslik tegelane, keda tema sõber iseloomustas nii: kuus jalga pikk, kõhna kehaehitusega. Silmavaade terav ja läbitungiv. Käed olid kemikaalidest puretud ja tindised. Teda iseloomustavad reeglipärased harjumused ja ta omandas ainult neid teadmisi, millest tal kasu oli.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13.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err="1">
                <a:solidFill>
                  <a:schemeClr val="bg1"/>
                </a:solidFill>
              </a:rPr>
              <a:t>Sherlock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Holmes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1. Kirjandus (Kai </a:t>
            </a:r>
            <a:r>
              <a:rPr lang="et-EE" dirty="0" err="1" smtClean="0">
                <a:solidFill>
                  <a:schemeClr val="bg1"/>
                </a:solidFill>
              </a:rPr>
              <a:t>Oidermaa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/>
              <a:t> </a:t>
            </a:r>
            <a:r>
              <a:rPr lang="et-EE" dirty="0">
                <a:solidFill>
                  <a:schemeClr val="bg1"/>
                </a:solidFill>
              </a:rPr>
              <a:t>Kes eesti kirjanikest oli esimene seriaali Õnne 13 stsenarist ?</a:t>
            </a: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r>
              <a:rPr lang="et-EE" dirty="0" smtClean="0"/>
              <a:t>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14</a:t>
            </a:r>
            <a:r>
              <a:rPr lang="et-EE" dirty="0">
                <a:solidFill>
                  <a:schemeClr val="bg1"/>
                </a:solidFill>
              </a:rPr>
              <a:t>. Ajalugu </a:t>
            </a:r>
            <a:r>
              <a:rPr lang="et-EE" dirty="0" smtClean="0">
                <a:solidFill>
                  <a:schemeClr val="bg1"/>
                </a:solidFill>
              </a:rPr>
              <a:t>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Kes on pildil?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6" name="Picture 1" descr="Pildiotsingu august maramaa tulemu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204865"/>
            <a:ext cx="251552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4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August </a:t>
            </a:r>
            <a:r>
              <a:rPr lang="et-EE" dirty="0" err="1">
                <a:solidFill>
                  <a:schemeClr val="bg1"/>
                </a:solidFill>
              </a:rPr>
              <a:t>Maramaa</a:t>
            </a:r>
            <a:r>
              <a:rPr lang="et-EE" dirty="0">
                <a:solidFill>
                  <a:schemeClr val="bg1"/>
                </a:solidFill>
              </a:rPr>
              <a:t>. Viljandi Linnapea aastatel 1919-1921, linnavolinik 1921-1927 ja uuesti linnapea 1927-1939 ja Riigikogu liige aastatel 1921-1922.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15. </a:t>
            </a:r>
            <a:r>
              <a:rPr lang="et-EE" dirty="0">
                <a:solidFill>
                  <a:schemeClr val="bg1"/>
                </a:solidFill>
              </a:rPr>
              <a:t>Ettevõtlus, majandus (Marko Vilu)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smtClean="0">
                <a:solidFill>
                  <a:schemeClr val="bg1"/>
                </a:solidFill>
              </a:rPr>
              <a:t>2018</a:t>
            </a:r>
            <a:r>
              <a:rPr lang="et-EE" dirty="0">
                <a:solidFill>
                  <a:schemeClr val="bg1"/>
                </a:solidFill>
              </a:rPr>
              <a:t>. aasta Maksu ja Tolliameti andmetel olid Viljandis kolm kõige suurema </a:t>
            </a:r>
            <a:r>
              <a:rPr lang="et-EE" dirty="0" err="1">
                <a:solidFill>
                  <a:schemeClr val="bg1"/>
                </a:solidFill>
              </a:rPr>
              <a:t>töötajte</a:t>
            </a:r>
            <a:r>
              <a:rPr lang="et-EE" dirty="0">
                <a:solidFill>
                  <a:schemeClr val="bg1"/>
                </a:solidFill>
              </a:rPr>
              <a:t> arvuga ettevõtet: Viljandi Tarbijate Ühistu, </a:t>
            </a:r>
            <a:r>
              <a:rPr lang="et-EE" dirty="0" err="1">
                <a:solidFill>
                  <a:schemeClr val="bg1"/>
                </a:solidFill>
              </a:rPr>
              <a:t>Delux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Production</a:t>
            </a:r>
            <a:r>
              <a:rPr lang="et-EE" dirty="0">
                <a:solidFill>
                  <a:schemeClr val="bg1"/>
                </a:solidFill>
              </a:rPr>
              <a:t> OÜ ja Viljandi Aken ja Uks AS.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Palun reastage töötajate arvu alusel TOP 3!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15.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      </a:t>
            </a:r>
            <a:r>
              <a:rPr lang="et-EE" dirty="0">
                <a:solidFill>
                  <a:schemeClr val="bg1"/>
                </a:solidFill>
              </a:rPr>
              <a:t>I   Viljandi Aken ja Uks AS - 633 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          </a:t>
            </a:r>
            <a:r>
              <a:rPr lang="et-EE" dirty="0" smtClean="0">
                <a:solidFill>
                  <a:schemeClr val="bg1"/>
                </a:solidFill>
              </a:rPr>
              <a:t>II  </a:t>
            </a:r>
            <a:r>
              <a:rPr lang="et-EE" dirty="0">
                <a:solidFill>
                  <a:schemeClr val="bg1"/>
                </a:solidFill>
              </a:rPr>
              <a:t>Viljandi Tarbijate Ühistu - 276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     </a:t>
            </a:r>
            <a:r>
              <a:rPr lang="et-EE" dirty="0" smtClean="0">
                <a:solidFill>
                  <a:schemeClr val="bg1"/>
                </a:solidFill>
              </a:rPr>
              <a:t>III </a:t>
            </a:r>
            <a:r>
              <a:rPr lang="et-EE" dirty="0" err="1">
                <a:solidFill>
                  <a:schemeClr val="bg1"/>
                </a:solidFill>
              </a:rPr>
              <a:t>Delux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Production</a:t>
            </a:r>
            <a:r>
              <a:rPr lang="et-EE" dirty="0">
                <a:solidFill>
                  <a:schemeClr val="bg1"/>
                </a:solidFill>
              </a:rPr>
              <a:t> OÜ - 262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            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10972800" cy="711081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16</a:t>
            </a:r>
            <a:r>
              <a:rPr lang="et-EE" dirty="0">
                <a:solidFill>
                  <a:schemeClr val="bg1"/>
                </a:solidFill>
              </a:rPr>
              <a:t>. Loodus, geograafia (Anneli </a:t>
            </a:r>
            <a:r>
              <a:rPr lang="et-EE" dirty="0" err="1">
                <a:solidFill>
                  <a:schemeClr val="bg1"/>
                </a:solidFill>
              </a:rPr>
              <a:t>Sims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Millises Eesti maakonnas asuvad järgmised külad?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  <a:hlinkClick r:id="rId5"/>
              </a:rPr>
              <a:t>Angerja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 err="1">
                <a:solidFill>
                  <a:schemeClr val="bg1"/>
                </a:solidFill>
                <a:hlinkClick r:id="rId6"/>
              </a:rPr>
              <a:t>Härgla</a:t>
            </a:r>
            <a:r>
              <a:rPr lang="et-EE" dirty="0">
                <a:solidFill>
                  <a:schemeClr val="bg1"/>
                </a:solidFill>
              </a:rPr>
              <a:t>,  </a:t>
            </a:r>
            <a:r>
              <a:rPr lang="et-EE" dirty="0">
                <a:solidFill>
                  <a:schemeClr val="bg1"/>
                </a:solidFill>
                <a:hlinkClick r:id="rId7"/>
              </a:rPr>
              <a:t>Kilgi</a:t>
            </a:r>
            <a:r>
              <a:rPr lang="et-EE" dirty="0">
                <a:solidFill>
                  <a:schemeClr val="bg1"/>
                </a:solidFill>
              </a:rPr>
              <a:t>,  </a:t>
            </a:r>
            <a:r>
              <a:rPr lang="et-EE" dirty="0">
                <a:solidFill>
                  <a:schemeClr val="bg1"/>
                </a:solidFill>
                <a:hlinkClick r:id="rId8"/>
              </a:rPr>
              <a:t>Konnapere</a:t>
            </a:r>
            <a:r>
              <a:rPr lang="et-EE" dirty="0">
                <a:solidFill>
                  <a:schemeClr val="bg1"/>
                </a:solidFill>
              </a:rPr>
              <a:t>,  </a:t>
            </a:r>
            <a:r>
              <a:rPr lang="et-EE" dirty="0">
                <a:solidFill>
                  <a:schemeClr val="bg1"/>
                </a:solidFill>
                <a:hlinkClick r:id="rId9"/>
              </a:rPr>
              <a:t>Kullimaa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>
                <a:solidFill>
                  <a:schemeClr val="bg1"/>
                </a:solidFill>
                <a:hlinkClick r:id="rId10"/>
              </a:rPr>
              <a:t>Kurevere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 err="1">
                <a:solidFill>
                  <a:schemeClr val="bg1"/>
                </a:solidFill>
                <a:hlinkClick r:id="rId11"/>
              </a:rPr>
              <a:t>Kärpla</a:t>
            </a:r>
            <a:r>
              <a:rPr lang="et-EE" dirty="0">
                <a:solidFill>
                  <a:schemeClr val="bg1"/>
                </a:solidFill>
              </a:rPr>
              <a:t> ja </a:t>
            </a:r>
            <a:r>
              <a:rPr lang="et-EE" dirty="0" err="1">
                <a:solidFill>
                  <a:schemeClr val="bg1"/>
                </a:solidFill>
                <a:hlinkClick r:id="rId12"/>
              </a:rPr>
              <a:t>Põrsaku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65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16.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Need asuvad Rapla maakonnas</a:t>
            </a:r>
          </a:p>
          <a:p>
            <a:pPr marL="0" indent="0" algn="ctr">
              <a:buNone/>
            </a:pPr>
            <a:r>
              <a:rPr lang="et-EE" b="1" dirty="0">
                <a:solidFill>
                  <a:schemeClr val="bg1"/>
                </a:solidFill>
              </a:rPr>
              <a:t> 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Allikas</a:t>
            </a:r>
            <a:r>
              <a:rPr lang="et-EE" b="1" dirty="0">
                <a:solidFill>
                  <a:schemeClr val="bg1"/>
                </a:solidFill>
              </a:rPr>
              <a:t>: </a:t>
            </a:r>
            <a:r>
              <a:rPr lang="et-EE" dirty="0">
                <a:solidFill>
                  <a:schemeClr val="bg1"/>
                </a:solidFill>
                <a:hlinkClick r:id="rId5"/>
              </a:rPr>
              <a:t>https://et.wikipedia.org/wiki/Rapla_maakond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86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17</a:t>
            </a:r>
            <a:r>
              <a:rPr lang="et-EE" dirty="0">
                <a:solidFill>
                  <a:schemeClr val="bg1"/>
                </a:solidFill>
              </a:rPr>
              <a:t>. Kultuur </a:t>
            </a:r>
            <a:r>
              <a:rPr lang="et-EE" dirty="0" smtClean="0">
                <a:solidFill>
                  <a:schemeClr val="bg1"/>
                </a:solidFill>
              </a:rPr>
              <a:t>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Leia piltidelt kaks </a:t>
            </a:r>
            <a:r>
              <a:rPr lang="et-EE" dirty="0" smtClean="0">
                <a:solidFill>
                  <a:schemeClr val="bg1"/>
                </a:solidFill>
              </a:rPr>
              <a:t>arhitekt </a:t>
            </a:r>
            <a:r>
              <a:rPr lang="et-EE" dirty="0">
                <a:solidFill>
                  <a:schemeClr val="bg1"/>
                </a:solidFill>
              </a:rPr>
              <a:t>Toomas Reinu  poolt loodud maja!</a:t>
            </a: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smtClean="0">
                <a:solidFill>
                  <a:schemeClr val="bg1"/>
                </a:solidFill>
              </a:rPr>
              <a:t>               </a:t>
            </a:r>
            <a:r>
              <a:rPr lang="et-EE" dirty="0">
                <a:solidFill>
                  <a:schemeClr val="bg1"/>
                </a:solidFill>
              </a:rPr>
              <a:t>A</a:t>
            </a:r>
            <a:r>
              <a:rPr lang="et-EE" dirty="0" smtClean="0">
                <a:solidFill>
                  <a:schemeClr val="bg1"/>
                </a:solidFill>
              </a:rPr>
              <a:t>                          </a:t>
            </a:r>
            <a:r>
              <a:rPr lang="et-EE" dirty="0">
                <a:solidFill>
                  <a:schemeClr val="bg1"/>
                </a:solidFill>
              </a:rPr>
              <a:t>B</a:t>
            </a:r>
            <a:r>
              <a:rPr lang="et-EE" dirty="0" smtClean="0">
                <a:solidFill>
                  <a:schemeClr val="bg1"/>
                </a:solidFill>
              </a:rPr>
              <a:t>                               </a:t>
            </a:r>
            <a:r>
              <a:rPr lang="et-EE" dirty="0" smtClean="0">
                <a:solidFill>
                  <a:schemeClr val="bg1"/>
                </a:solidFill>
              </a:rPr>
              <a:t>C</a:t>
            </a: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pic>
        <p:nvPicPr>
          <p:cNvPr id="6" name="Picture 3" descr="Pildiotsingu toomas rein tulemu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660630"/>
            <a:ext cx="2592288" cy="198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Pildiotsingu toomas rein tulemu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48" y="2660630"/>
            <a:ext cx="2088232" cy="198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ildiotsingu raul vaiksoo tulemu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165" y="2672916"/>
            <a:ext cx="2003259" cy="198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3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17.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Õiged </a:t>
            </a:r>
            <a:r>
              <a:rPr lang="et-EE" dirty="0" err="1">
                <a:solidFill>
                  <a:schemeClr val="bg1"/>
                </a:solidFill>
              </a:rPr>
              <a:t>A-(Viljandi</a:t>
            </a:r>
            <a:r>
              <a:rPr lang="et-EE" dirty="0">
                <a:solidFill>
                  <a:schemeClr val="bg1"/>
                </a:solidFill>
              </a:rPr>
              <a:t> tuletõrjehoone, mis on ka riiklik ehitusmälestis </a:t>
            </a:r>
            <a:r>
              <a:rPr lang="et-EE" dirty="0" err="1">
                <a:solidFill>
                  <a:schemeClr val="bg1"/>
                </a:solidFill>
              </a:rPr>
              <a:t>al</a:t>
            </a:r>
            <a:r>
              <a:rPr lang="et-EE" dirty="0">
                <a:solidFill>
                  <a:schemeClr val="bg1"/>
                </a:solidFill>
              </a:rPr>
              <a:t>. 2014.1. ) ja B- Rapla </a:t>
            </a:r>
            <a:r>
              <a:rPr lang="et-EE" dirty="0" err="1">
                <a:solidFill>
                  <a:schemeClr val="bg1"/>
                </a:solidFill>
              </a:rPr>
              <a:t>KeK-i</a:t>
            </a:r>
            <a:r>
              <a:rPr lang="et-EE" dirty="0">
                <a:solidFill>
                  <a:schemeClr val="bg1"/>
                </a:solidFill>
              </a:rPr>
              <a:t> peahoone</a:t>
            </a:r>
          </a:p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Vale </a:t>
            </a:r>
            <a:r>
              <a:rPr lang="et-EE" dirty="0">
                <a:solidFill>
                  <a:schemeClr val="bg1"/>
                </a:solidFill>
              </a:rPr>
              <a:t>vastus on C -Sepo </a:t>
            </a:r>
            <a:r>
              <a:rPr lang="et-EE" dirty="0" err="1">
                <a:solidFill>
                  <a:schemeClr val="bg1"/>
                </a:solidFill>
              </a:rPr>
              <a:t>Seemani</a:t>
            </a:r>
            <a:r>
              <a:rPr lang="et-EE" dirty="0">
                <a:solidFill>
                  <a:schemeClr val="bg1"/>
                </a:solidFill>
              </a:rPr>
              <a:t> stuudio, </a:t>
            </a:r>
            <a:r>
              <a:rPr lang="et-EE" dirty="0" smtClean="0">
                <a:solidFill>
                  <a:schemeClr val="bg1"/>
                </a:solidFill>
              </a:rPr>
              <a:t>arhitekt </a:t>
            </a:r>
            <a:r>
              <a:rPr lang="et-EE" dirty="0">
                <a:solidFill>
                  <a:schemeClr val="bg1"/>
                </a:solidFill>
              </a:rPr>
              <a:t>Raul Vaiksoo</a:t>
            </a:r>
          </a:p>
          <a:p>
            <a:pPr marL="0" indent="0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18.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 on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? (</a:t>
            </a:r>
            <a:r>
              <a:rPr lang="fi-FI" dirty="0" err="1">
                <a:solidFill>
                  <a:schemeClr val="bg1"/>
                </a:solidFill>
              </a:rPr>
              <a:t>Sirje</a:t>
            </a:r>
            <a:r>
              <a:rPr lang="fi-FI" dirty="0">
                <a:solidFill>
                  <a:schemeClr val="bg1"/>
                </a:solidFill>
              </a:rPr>
              <a:t>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775520" y="112474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 </a:t>
            </a:r>
            <a:r>
              <a:rPr lang="et-EE" sz="3600" dirty="0">
                <a:solidFill>
                  <a:schemeClr val="bg1"/>
                </a:solidFill>
              </a:rPr>
              <a:t>Kuigi pildil on Tartu Kivisild, pole autor Eestimaal kunagi käinud. Aga tema ideede tagajärjed on meile peavalu kõvasti valmistanud</a:t>
            </a:r>
            <a:r>
              <a:rPr lang="et-EE" sz="3600" dirty="0" smtClean="0">
                <a:solidFill>
                  <a:schemeClr val="bg1"/>
                </a:solidFill>
              </a:rPr>
              <a:t>.</a:t>
            </a:r>
          </a:p>
          <a:p>
            <a:endParaRPr lang="et-EE" sz="3600" dirty="0">
              <a:solidFill>
                <a:schemeClr val="bg1"/>
              </a:solidFill>
            </a:endParaRPr>
          </a:p>
          <a:p>
            <a:endParaRPr lang="et-EE" sz="36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f12.pmo.ee/_L1UPMkUSVA7VytQxBvvWJTHMUs=/685x410/smart/nginx/o/2008/10/17/84553t1h46ec.jpg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919536" y="3573015"/>
            <a:ext cx="2964180" cy="202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www.aegmaha.com/files/200704/images/DKmpDnPQmMA.jpg"/>
          <p:cNvPicPr/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312024" y="3573015"/>
            <a:ext cx="209169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2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18.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Alloleva autoportree autor Adolf </a:t>
            </a:r>
            <a:r>
              <a:rPr lang="et-EE" dirty="0" smtClean="0">
                <a:solidFill>
                  <a:schemeClr val="bg1"/>
                </a:solidFill>
              </a:rPr>
              <a:t>Hitler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6" name="Picture 3" descr="https://upload.wikimedia.org/wikipedia/commons/thumb/a/a1/Adolf_Hitler_-_Selbstportr%C3%A4t.jpg/220px-Adolf_Hitler_-_Selbstportr%C3%A4t.jpg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439816" y="2305127"/>
            <a:ext cx="2573630" cy="293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Astrid </a:t>
            </a:r>
            <a:r>
              <a:rPr lang="et-EE" dirty="0" err="1">
                <a:solidFill>
                  <a:schemeClr val="bg1"/>
                </a:solidFill>
              </a:rPr>
              <a:t>Reinla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19. </a:t>
            </a:r>
            <a:r>
              <a:rPr lang="fi-FI" dirty="0" err="1">
                <a:solidFill>
                  <a:schemeClr val="bg1"/>
                </a:solidFill>
              </a:rPr>
              <a:t>Sise</a:t>
            </a:r>
            <a:r>
              <a:rPr lang="fi-FI" dirty="0">
                <a:solidFill>
                  <a:schemeClr val="bg1"/>
                </a:solidFill>
              </a:rPr>
              <a:t>- ja </a:t>
            </a:r>
            <a:r>
              <a:rPr lang="fi-FI" dirty="0" err="1">
                <a:solidFill>
                  <a:schemeClr val="bg1"/>
                </a:solidFill>
              </a:rPr>
              <a:t>välispoliitika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Urve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Mukk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29. märts 2019 täitus 15 aastat Eesti liitumisest NATO-ga ning ühtlasi tähistati ka NATO asutamise 70. tähtpäeva. Läbirääkimisi Eesti Vabariigi NATOga liitumise tingimuste üle pidas Vabariigi valitsuse moodustatud delegatsioon (moodustati 26. 11.2002)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      Kes juhtis Eesti </a:t>
            </a:r>
            <a:r>
              <a:rPr lang="et-EE" dirty="0" err="1">
                <a:solidFill>
                  <a:schemeClr val="bg1"/>
                </a:solidFill>
              </a:rPr>
              <a:t>delagatsiooni</a:t>
            </a:r>
            <a:r>
              <a:rPr lang="et-EE" dirty="0">
                <a:solidFill>
                  <a:schemeClr val="bg1"/>
                </a:solidFill>
              </a:rPr>
              <a:t> (amet ja nimi)?</a:t>
            </a:r>
          </a:p>
          <a:p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19.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Delegatsiooni juhtis Välisministeeriumi nõunik </a:t>
            </a:r>
            <a:r>
              <a:rPr lang="et-EE" b="1" dirty="0">
                <a:solidFill>
                  <a:schemeClr val="bg1"/>
                </a:solidFill>
              </a:rPr>
              <a:t>Jüri Luik</a:t>
            </a:r>
            <a:r>
              <a:rPr lang="et-EE" dirty="0">
                <a:solidFill>
                  <a:schemeClr val="bg1"/>
                </a:solidFill>
              </a:rPr>
              <a:t>.            </a:t>
            </a:r>
            <a:r>
              <a:rPr lang="et-EE" dirty="0" smtClean="0">
                <a:solidFill>
                  <a:schemeClr val="bg1"/>
                </a:solidFill>
              </a:rPr>
              <a:t> 				2 </a:t>
            </a:r>
            <a:r>
              <a:rPr lang="et-EE" dirty="0">
                <a:solidFill>
                  <a:schemeClr val="bg1"/>
                </a:solidFill>
              </a:rPr>
              <a:t>punkti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Allikas: Eesti välisministeeriumi kodulehekülg  </a:t>
            </a:r>
          </a:p>
          <a:p>
            <a:pPr marL="0" indent="0">
              <a:buNone/>
            </a:pPr>
            <a:r>
              <a:rPr lang="et-EE" u="sng" dirty="0">
                <a:solidFill>
                  <a:schemeClr val="bg1"/>
                </a:solidFill>
                <a:hlinkClick r:id="rId5"/>
              </a:rPr>
              <a:t>https://vm.ee/et/ajalugu-eesti-liitumine-natoga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20</a:t>
            </a:r>
            <a:r>
              <a:rPr lang="et-EE" dirty="0">
                <a:solidFill>
                  <a:schemeClr val="bg1"/>
                </a:solidFill>
              </a:rPr>
              <a:t>. Muusika (Marko Vilu)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1993. aastal tehti muusikaline projekt, millest võtsid osa sellised kuulsad lauljad nagu </a:t>
            </a:r>
            <a:r>
              <a:rPr lang="et-EE" dirty="0" err="1">
                <a:solidFill>
                  <a:schemeClr val="bg1"/>
                </a:solidFill>
              </a:rPr>
              <a:t>Rod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Steward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 err="1">
                <a:solidFill>
                  <a:schemeClr val="bg1"/>
                </a:solidFill>
              </a:rPr>
              <a:t>Bryan</a:t>
            </a:r>
            <a:r>
              <a:rPr lang="et-EE" dirty="0">
                <a:solidFill>
                  <a:schemeClr val="bg1"/>
                </a:solidFill>
              </a:rPr>
              <a:t> Adams ja </a:t>
            </a:r>
            <a:r>
              <a:rPr lang="et-EE" dirty="0" err="1">
                <a:solidFill>
                  <a:schemeClr val="bg1"/>
                </a:solidFill>
              </a:rPr>
              <a:t>Sting</a:t>
            </a:r>
            <a:r>
              <a:rPr lang="et-EE" dirty="0">
                <a:solidFill>
                  <a:schemeClr val="bg1"/>
                </a:solidFill>
              </a:rPr>
              <a:t>. Millise filmi tarbeks see projekt läbi viidi?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bg1"/>
                </a:solidFill>
              </a:rPr>
              <a:t> 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20.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b="1" dirty="0" smtClean="0"/>
              <a:t> </a:t>
            </a:r>
            <a:r>
              <a:rPr lang="et-EE" dirty="0" err="1">
                <a:solidFill>
                  <a:schemeClr val="bg1"/>
                </a:solidFill>
              </a:rPr>
              <a:t>The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Three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Musketeers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(1993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8" name="Picture 1" descr="Pildiotsingu three musketeers tulemu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7728" y="2265458"/>
            <a:ext cx="44418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3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21</a:t>
            </a:r>
            <a:r>
              <a:rPr lang="et-EE" dirty="0">
                <a:solidFill>
                  <a:schemeClr val="bg1"/>
                </a:solidFill>
              </a:rPr>
              <a:t>. Sport 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1953. aastal tulid motospordis NSVL meistriteks kaksikõed Õilme ja Virve </a:t>
            </a:r>
            <a:r>
              <a:rPr lang="et-EE" dirty="0" err="1">
                <a:solidFill>
                  <a:schemeClr val="bg1"/>
                </a:solidFill>
              </a:rPr>
              <a:t>Gustel</a:t>
            </a:r>
            <a:r>
              <a:rPr lang="et-EE" dirty="0">
                <a:solidFill>
                  <a:schemeClr val="bg1"/>
                </a:solidFill>
              </a:rPr>
              <a:t>. See sündmus sai ajendiks ühe menuka mängufilmi valmimisele mõned aastad hiljem. Filmis olid mõned asjad muidugi teisiti  kui päriselus: üks õde oli ka seal kõva kihutaja, teine aga ei osanud mootorratast  juhtidagi. Mis oli filmi nimi? </a:t>
            </a: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  <a:r>
              <a:rPr lang="et-EE" dirty="0" smtClean="0"/>
              <a:t> </a:t>
            </a:r>
            <a:r>
              <a:rPr lang="et-EE" dirty="0">
                <a:solidFill>
                  <a:schemeClr val="bg1"/>
                </a:solidFill>
              </a:rPr>
              <a:t>„Vallatud kurvid”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22. </a:t>
            </a:r>
            <a:r>
              <a:rPr lang="fi-FI" dirty="0" err="1">
                <a:solidFill>
                  <a:schemeClr val="bg1"/>
                </a:solidFill>
              </a:rPr>
              <a:t>Eestlased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laias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maailmas</a:t>
            </a:r>
            <a:r>
              <a:rPr lang="fi-FI" dirty="0">
                <a:solidFill>
                  <a:schemeClr val="bg1"/>
                </a:solidFill>
              </a:rPr>
              <a:t> (Kai </a:t>
            </a:r>
            <a:r>
              <a:rPr lang="fi-FI" dirty="0" err="1">
                <a:solidFill>
                  <a:schemeClr val="bg1"/>
                </a:solidFill>
              </a:rPr>
              <a:t>Oidermaa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err="1">
                <a:solidFill>
                  <a:schemeClr val="bg1"/>
                </a:solidFill>
              </a:rPr>
              <a:t>Big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Wolf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Company</a:t>
            </a:r>
            <a:r>
              <a:rPr lang="et-EE" dirty="0">
                <a:solidFill>
                  <a:schemeClr val="bg1"/>
                </a:solidFill>
              </a:rPr>
              <a:t>, mis loodi 2016. aastal ja mille eestvedajaks on </a:t>
            </a:r>
            <a:r>
              <a:rPr lang="et-EE" dirty="0" err="1">
                <a:solidFill>
                  <a:schemeClr val="bg1"/>
                </a:solidFill>
              </a:rPr>
              <a:t>Grete</a:t>
            </a:r>
            <a:r>
              <a:rPr lang="et-EE" dirty="0">
                <a:solidFill>
                  <a:schemeClr val="bg1"/>
                </a:solidFill>
              </a:rPr>
              <a:t> Gross ja </a:t>
            </a:r>
            <a:r>
              <a:rPr lang="et-EE" dirty="0" err="1">
                <a:solidFill>
                  <a:schemeClr val="bg1"/>
                </a:solidFill>
              </a:rPr>
              <a:t>Lizeth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Wolk</a:t>
            </a:r>
            <a:r>
              <a:rPr lang="et-EE" dirty="0">
                <a:solidFill>
                  <a:schemeClr val="bg1"/>
                </a:solidFill>
              </a:rPr>
              <a:t>, vallutavad maailma etendusega Igavikuline õhtusöök. Mille poolest on etendus eriline?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Näitlejad on ühtlasi õhuakrobaadid, etendus on rajatud õhuakrobaatikale.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23</a:t>
            </a:r>
            <a:r>
              <a:rPr lang="et-EE" dirty="0">
                <a:solidFill>
                  <a:schemeClr val="bg1"/>
                </a:solidFill>
              </a:rPr>
              <a:t>. Viljandi vald (Urve Mukk)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Kes on oma esimesele lasteluuletuste kogule pannud pealkirjaks “Heatahtlik elevant, sassis kass ja teised” (kirjastus </a:t>
            </a:r>
            <a:r>
              <a:rPr lang="et-EE" dirty="0" err="1">
                <a:solidFill>
                  <a:schemeClr val="bg1"/>
                </a:solidFill>
              </a:rPr>
              <a:t>Varrak</a:t>
            </a:r>
            <a:r>
              <a:rPr lang="et-EE" dirty="0">
                <a:solidFill>
                  <a:schemeClr val="bg1"/>
                </a:solidFill>
              </a:rPr>
              <a:t>, 2014)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23.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35360" y="1268760"/>
            <a:ext cx="10972800" cy="4987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err="1">
                <a:solidFill>
                  <a:schemeClr val="bg1"/>
                </a:solidFill>
              </a:rPr>
              <a:t>Anzori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Barkalaja</a:t>
            </a:r>
            <a:r>
              <a:rPr lang="et-EE" dirty="0">
                <a:solidFill>
                  <a:schemeClr val="bg1"/>
                </a:solidFill>
              </a:rPr>
              <a:t> – Viljandi Vallavolikogu liige                               </a:t>
            </a:r>
            <a:r>
              <a:rPr lang="et-EE" dirty="0" smtClean="0">
                <a:solidFill>
                  <a:schemeClr val="bg1"/>
                </a:solidFill>
              </a:rPr>
              <a:t>			2 </a:t>
            </a:r>
            <a:r>
              <a:rPr lang="et-EE" dirty="0">
                <a:solidFill>
                  <a:schemeClr val="bg1"/>
                </a:solidFill>
              </a:rPr>
              <a:t>punkti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ALLIKAS: </a:t>
            </a:r>
            <a:r>
              <a:rPr lang="en-US" b="1" dirty="0" err="1">
                <a:solidFill>
                  <a:schemeClr val="bg1"/>
                </a:solidFill>
              </a:rPr>
              <a:t>Rahva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Raamat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cap="all" dirty="0">
                <a:solidFill>
                  <a:schemeClr val="bg1"/>
                </a:solidFill>
              </a:rPr>
              <a:t>HEATAHTLIK ELEVANT, SASSIS KASS JA TEISED</a:t>
            </a:r>
            <a:endParaRPr lang="et-E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cap="all" dirty="0">
                <a:solidFill>
                  <a:schemeClr val="bg1"/>
                </a:solidFill>
              </a:rPr>
              <a:t>                                     Autor: </a:t>
            </a:r>
            <a:r>
              <a:rPr lang="et-EE" u="sng" cap="all" dirty="0">
                <a:solidFill>
                  <a:schemeClr val="bg1"/>
                </a:solidFill>
                <a:hlinkClick r:id="rId5"/>
              </a:rPr>
              <a:t>ANZORI BARKALAJA</a:t>
            </a:r>
            <a:r>
              <a:rPr lang="et-EE" cap="all" dirty="0">
                <a:solidFill>
                  <a:schemeClr val="bg1"/>
                </a:solidFill>
              </a:rPr>
              <a:t>  </a:t>
            </a:r>
            <a:r>
              <a:rPr lang="et-EE" dirty="0">
                <a:solidFill>
                  <a:schemeClr val="bg1"/>
                </a:solidFill>
              </a:rPr>
              <a:t>     </a:t>
            </a:r>
            <a:r>
              <a:rPr lang="et-EE" u="sng" dirty="0">
                <a:solidFill>
                  <a:schemeClr val="bg1"/>
                </a:solidFill>
                <a:hlinkClick r:id="rId6"/>
              </a:rPr>
              <a:t>https://bit.ly/2WUcD1D</a:t>
            </a:r>
            <a:r>
              <a:rPr lang="et-EE" dirty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bg1"/>
                </a:solidFill>
              </a:rPr>
              <a:t> 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2. Ajalugu 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138429"/>
            <a:ext cx="10972800" cy="4987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 err="1">
                <a:solidFill>
                  <a:schemeClr val="bg1"/>
                </a:solidFill>
              </a:rPr>
              <a:t>Cleveroni</a:t>
            </a:r>
            <a:r>
              <a:rPr lang="et-EE" dirty="0">
                <a:solidFill>
                  <a:schemeClr val="bg1"/>
                </a:solidFill>
              </a:rPr>
              <a:t> hakkajad noored mehed tahavad Viljandisse püstitada uue kõrghoone. Oma 40 meetri ja 14 korrusega oleks see hoone Viljandi linnas kõrguselt kolmandal kohal.. Mis rajatised aga on esimesel ja teisel kohal?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24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err="1">
                <a:solidFill>
                  <a:schemeClr val="bg1"/>
                </a:solidFill>
              </a:rPr>
              <a:t>Varia</a:t>
            </a:r>
            <a:r>
              <a:rPr lang="et-EE" dirty="0">
                <a:solidFill>
                  <a:schemeClr val="bg1"/>
                </a:solidFill>
              </a:rPr>
              <a:t> 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Pildil tänane sünnipäevaline. Kes? 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Ülle Kaljuste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583832" y="2060848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3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Ülle Kaljuste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Lisaküsimus 1 (Sirje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Mis on või on olnud Viljandimaal (praegustes piirides) ainult nendes asulates: Viljandi, </a:t>
            </a:r>
            <a:r>
              <a:rPr lang="et-EE" dirty="0" err="1">
                <a:solidFill>
                  <a:schemeClr val="bg1"/>
                </a:solidFill>
              </a:rPr>
              <a:t>Tänassilma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 err="1">
                <a:solidFill>
                  <a:schemeClr val="bg1"/>
                </a:solidFill>
              </a:rPr>
              <a:t>Lalsi</a:t>
            </a:r>
            <a:r>
              <a:rPr lang="et-EE" dirty="0">
                <a:solidFill>
                  <a:schemeClr val="bg1"/>
                </a:solidFill>
              </a:rPr>
              <a:t>, Arusaare, </a:t>
            </a:r>
            <a:r>
              <a:rPr lang="et-EE" dirty="0" err="1">
                <a:solidFill>
                  <a:schemeClr val="bg1"/>
                </a:solidFill>
              </a:rPr>
              <a:t>Suislepa</a:t>
            </a:r>
            <a:r>
              <a:rPr lang="et-EE" dirty="0">
                <a:solidFill>
                  <a:schemeClr val="bg1"/>
                </a:solidFill>
              </a:rPr>
              <a:t>, Karksi-Nuia, Tuhalaane, </a:t>
            </a:r>
            <a:r>
              <a:rPr lang="et-EE" dirty="0" err="1">
                <a:solidFill>
                  <a:schemeClr val="bg1"/>
                </a:solidFill>
              </a:rPr>
              <a:t>Penuja</a:t>
            </a:r>
            <a:r>
              <a:rPr lang="et-EE" dirty="0">
                <a:solidFill>
                  <a:schemeClr val="bg1"/>
                </a:solidFill>
              </a:rPr>
              <a:t>, Suure-Jaani, Olustvere?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Lisaküsimuse 1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3287688" y="141277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3600" dirty="0">
                <a:solidFill>
                  <a:schemeClr val="bg1"/>
                </a:solidFill>
              </a:rPr>
              <a:t>õigeusu kirik</a:t>
            </a:r>
          </a:p>
        </p:txBody>
      </p:sp>
    </p:spTree>
    <p:extLst>
      <p:ext uri="{BB962C8B-B14F-4D97-AF65-F5344CB8AC3E}">
        <p14:creationId xmlns:p14="http://schemas.microsoft.com/office/powerpoint/2010/main" val="1272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Lisaküsimus 2 (Sirje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Reastage Eesti suuremad linnad pindala järgi. Kirjutage iga linna nime ette järjekorranumber. Iga vale arv annab nii palju miinuspunkte, kui palju ta erineb õigest.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Tartu		Pärnu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Tallinn		Paide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Narva		Narva-Jõesuu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Haapsalu	</a:t>
            </a:r>
            <a:r>
              <a:rPr lang="et-EE" dirty="0" smtClean="0">
                <a:solidFill>
                  <a:schemeClr val="bg1"/>
                </a:solidFill>
              </a:rPr>
              <a:t>Kohtla-Järve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Maardu 	</a:t>
            </a:r>
            <a:r>
              <a:rPr lang="et-EE" dirty="0" smtClean="0">
                <a:solidFill>
                  <a:schemeClr val="bg1"/>
                </a:solidFill>
              </a:rPr>
              <a:t>Viljandi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alkiri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Lisaküsimus 2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1. </a:t>
            </a:r>
            <a:r>
              <a:rPr lang="et-EE" dirty="0" smtClean="0">
                <a:solidFill>
                  <a:schemeClr val="bg1"/>
                </a:solidFill>
              </a:rPr>
              <a:t>Pärnu,  2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smtClean="0">
                <a:solidFill>
                  <a:schemeClr val="bg1"/>
                </a:solidFill>
              </a:rPr>
              <a:t>Paide, 3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smtClean="0">
                <a:solidFill>
                  <a:schemeClr val="bg1"/>
                </a:solidFill>
              </a:rPr>
              <a:t>Narva-Jõesuu, 4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smtClean="0">
                <a:solidFill>
                  <a:schemeClr val="bg1"/>
                </a:solidFill>
              </a:rPr>
              <a:t>Haapsalu,  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5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smtClean="0">
                <a:solidFill>
                  <a:schemeClr val="bg1"/>
                </a:solidFill>
              </a:rPr>
              <a:t>Tallinn,  6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smtClean="0">
                <a:solidFill>
                  <a:schemeClr val="bg1"/>
                </a:solidFill>
              </a:rPr>
              <a:t>Tartu,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smtClean="0">
                <a:solidFill>
                  <a:schemeClr val="bg1"/>
                </a:solidFill>
              </a:rPr>
              <a:t>7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smtClean="0">
                <a:solidFill>
                  <a:schemeClr val="bg1"/>
                </a:solidFill>
              </a:rPr>
              <a:t>Narva,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smtClean="0">
                <a:solidFill>
                  <a:schemeClr val="bg1"/>
                </a:solidFill>
              </a:rPr>
              <a:t>8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smtClean="0">
                <a:solidFill>
                  <a:schemeClr val="bg1"/>
                </a:solidFill>
              </a:rPr>
              <a:t>Kohtla-Järve,</a:t>
            </a:r>
            <a:r>
              <a:rPr lang="et-EE" dirty="0">
                <a:solidFill>
                  <a:schemeClr val="bg1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 9. </a:t>
            </a:r>
            <a:r>
              <a:rPr lang="et-EE" dirty="0" smtClean="0">
                <a:solidFill>
                  <a:schemeClr val="bg1"/>
                </a:solidFill>
              </a:rPr>
              <a:t>Maardu, 10</a:t>
            </a:r>
            <a:r>
              <a:rPr lang="et-EE" dirty="0">
                <a:solidFill>
                  <a:schemeClr val="bg1"/>
                </a:solidFill>
              </a:rPr>
              <a:t>. Viljandi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22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5818654"/>
          </a:xfrm>
        </p:spPr>
        <p:txBody>
          <a:bodyPr/>
          <a:lstStyle/>
          <a:p>
            <a:pPr algn="ctr"/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665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1. </a:t>
            </a:r>
            <a:r>
              <a:rPr lang="et-EE" dirty="0" err="1" smtClean="0">
                <a:solidFill>
                  <a:schemeClr val="bg1"/>
                </a:solidFill>
              </a:rPr>
              <a:t>Scandagra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viljaelevaator 61,4 m </a:t>
            </a: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2. </a:t>
            </a:r>
            <a:r>
              <a:rPr lang="et-EE" dirty="0">
                <a:solidFill>
                  <a:schemeClr val="bg1"/>
                </a:solidFill>
              </a:rPr>
              <a:t>Pauluse </a:t>
            </a:r>
            <a:r>
              <a:rPr lang="et-EE" dirty="0" smtClean="0">
                <a:solidFill>
                  <a:schemeClr val="bg1"/>
                </a:solidFill>
              </a:rPr>
              <a:t>kirik </a:t>
            </a:r>
            <a:r>
              <a:rPr lang="et-EE" dirty="0">
                <a:solidFill>
                  <a:schemeClr val="bg1"/>
                </a:solidFill>
              </a:rPr>
              <a:t>52,8 m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3.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Ettevõtlus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majandus</a:t>
            </a:r>
            <a:r>
              <a:rPr lang="fi-FI" dirty="0">
                <a:solidFill>
                  <a:schemeClr val="bg1"/>
                </a:solidFill>
              </a:rPr>
              <a:t> (Marko Vilu)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Tööjõupuudusele leiti lahendus: </a:t>
            </a:r>
            <a:r>
              <a:rPr lang="et-EE" dirty="0" err="1">
                <a:solidFill>
                  <a:schemeClr val="bg1"/>
                </a:solidFill>
              </a:rPr>
              <a:t>Cleveron</a:t>
            </a:r>
            <a:r>
              <a:rPr lang="et-EE" dirty="0">
                <a:solidFill>
                  <a:schemeClr val="bg1"/>
                </a:solidFill>
              </a:rPr>
              <a:t> avab Viljandis............</a:t>
            </a:r>
          </a:p>
          <a:p>
            <a:pPr marL="0" indent="0" algn="ctr">
              <a:buNone/>
            </a:pPr>
            <a:r>
              <a:rPr lang="et-EE" dirty="0" smtClean="0"/>
              <a:t>  </a:t>
            </a:r>
            <a:endParaRPr lang="et-EE" dirty="0"/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3. Vastus</a:t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t-EE" dirty="0">
                <a:solidFill>
                  <a:schemeClr val="bg1"/>
                </a:solidFill>
              </a:rPr>
              <a:t/>
            </a:r>
            <a:br>
              <a:rPr lang="et-EE" dirty="0">
                <a:solidFill>
                  <a:schemeClr val="bg1"/>
                </a:solidFill>
              </a:rPr>
            </a:b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Kõrgkooli ( </a:t>
            </a:r>
            <a:r>
              <a:rPr lang="et-EE" dirty="0" err="1">
                <a:solidFill>
                  <a:schemeClr val="bg1"/>
                </a:solidFill>
              </a:rPr>
              <a:t>Cleveroni</a:t>
            </a:r>
            <a:r>
              <a:rPr lang="et-EE" dirty="0">
                <a:solidFill>
                  <a:schemeClr val="bg1"/>
                </a:solidFill>
              </a:rPr>
              <a:t> Akadeemia)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4. Loodus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 smtClean="0">
                <a:solidFill>
                  <a:schemeClr val="bg1"/>
                </a:solidFill>
              </a:rPr>
              <a:t>geograafia </a:t>
            </a:r>
            <a:r>
              <a:rPr lang="et-EE" dirty="0">
                <a:solidFill>
                  <a:schemeClr val="bg1"/>
                </a:solidFill>
              </a:rPr>
              <a:t>(Anneli </a:t>
            </a:r>
            <a:r>
              <a:rPr lang="et-EE" dirty="0" err="1">
                <a:solidFill>
                  <a:schemeClr val="bg1"/>
                </a:solidFill>
              </a:rPr>
              <a:t>Sims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Kus asub Kukerpalli sild ?</a:t>
            </a:r>
          </a:p>
          <a:p>
            <a:pPr marL="0" indent="0" algn="ctr">
              <a:buNone/>
            </a:pPr>
            <a:r>
              <a:rPr lang="et-EE" b="1" dirty="0"/>
              <a:t> 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868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1180</Words>
  <Application>Microsoft Office PowerPoint</Application>
  <PresentationFormat>Kohandatud</PresentationFormat>
  <Paragraphs>200</Paragraphs>
  <Slides>56</Slides>
  <Notes>0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56</vt:i4>
      </vt:variant>
    </vt:vector>
  </HeadingPairs>
  <TitlesOfParts>
    <vt:vector size="58" baseType="lpstr">
      <vt:lpstr>Office Theme</vt:lpstr>
      <vt:lpstr>CorelDRAW</vt:lpstr>
      <vt:lpstr>PowerPointi esitlus</vt:lpstr>
      <vt:lpstr>PowerPointi esitlus</vt:lpstr>
      <vt:lpstr>1. Kirjandus (Kai Oidermaa)</vt:lpstr>
      <vt:lpstr>1. Vastus</vt:lpstr>
      <vt:lpstr>2. Ajalugu (Anne-Ly Ütsik))</vt:lpstr>
      <vt:lpstr>2. Vastus</vt:lpstr>
      <vt:lpstr>3. Ettevõtlus, majandus (Marko Vilu)</vt:lpstr>
      <vt:lpstr>3. Vastus  </vt:lpstr>
      <vt:lpstr>4. Loodus, geograafia (Anneli Sims)</vt:lpstr>
      <vt:lpstr>4. Vastus</vt:lpstr>
      <vt:lpstr>5. Kultuur (Anne-Ly Ütsik)</vt:lpstr>
      <vt:lpstr>5. Vastus</vt:lpstr>
      <vt:lpstr>6. Kes on kes?  (Sirje Põder)</vt:lpstr>
      <vt:lpstr>6. Vastus</vt:lpstr>
      <vt:lpstr>7. Sise- ja välispoliitika (Urve Mukk)</vt:lpstr>
      <vt:lpstr>7. Vastus</vt:lpstr>
      <vt:lpstr>8. Muusika (Marko Vilu)</vt:lpstr>
      <vt:lpstr>8. Vastus</vt:lpstr>
      <vt:lpstr>9. Sport (Sirje Põder)</vt:lpstr>
      <vt:lpstr>9. Vastus</vt:lpstr>
      <vt:lpstr>10. Eestlased laias maailmas (Kai Oidermaa)</vt:lpstr>
      <vt:lpstr>10. Vastus</vt:lpstr>
      <vt:lpstr>11. Viljandi vald (Urve Mukk)</vt:lpstr>
      <vt:lpstr>11. Vastus</vt:lpstr>
      <vt:lpstr>12. Varia (Sirje Põder)</vt:lpstr>
      <vt:lpstr>12. Vastus</vt:lpstr>
      <vt:lpstr>PowerPointi esitlus</vt:lpstr>
      <vt:lpstr>13. Kirjandus (Kai Oidermaa)</vt:lpstr>
      <vt:lpstr>13. Vastus</vt:lpstr>
      <vt:lpstr>14. Ajalugu (Anne-Ly Ütsik)</vt:lpstr>
      <vt:lpstr>14. Vastus</vt:lpstr>
      <vt:lpstr>15. Ettevõtlus, majandus (Marko Vilu)</vt:lpstr>
      <vt:lpstr>15. Vastus</vt:lpstr>
      <vt:lpstr>16. Loodus, geograafia (Anneli Sims)</vt:lpstr>
      <vt:lpstr>16. Vastus</vt:lpstr>
      <vt:lpstr>17. Kultuur (Anne-Ly Ütsik)</vt:lpstr>
      <vt:lpstr>17. Vastus</vt:lpstr>
      <vt:lpstr>18. Kes on kes? (Sirje Põder)</vt:lpstr>
      <vt:lpstr>18. Vastus</vt:lpstr>
      <vt:lpstr>19. Sise- ja välispoliitika (Urve Mukk)</vt:lpstr>
      <vt:lpstr>19. Vastus</vt:lpstr>
      <vt:lpstr>20. Muusika (Marko Vilu)</vt:lpstr>
      <vt:lpstr>20. Vastus</vt:lpstr>
      <vt:lpstr>21. Sport (Sirje Põder)</vt:lpstr>
      <vt:lpstr>21. Vastus</vt:lpstr>
      <vt:lpstr>22. Eestlased laias maailmas (Kai Oidermaa)</vt:lpstr>
      <vt:lpstr>22. Vastus</vt:lpstr>
      <vt:lpstr>23. Viljandi vald (Urve Mukk)</vt:lpstr>
      <vt:lpstr>23. Vastus</vt:lpstr>
      <vt:lpstr>24. Varia (Sirje Põder)</vt:lpstr>
      <vt:lpstr>24. Vastus</vt:lpstr>
      <vt:lpstr>Lisaküsimus 1 (Sirje Põder)</vt:lpstr>
      <vt:lpstr>Lisaküsimuse 1 vastus</vt:lpstr>
      <vt:lpstr>Lisaküsimus 2 (Sirje Põder)</vt:lpstr>
      <vt:lpstr>Lisaküsimus 2 vastus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2014-06-18T18:35:22Z</dcterms:created>
  <dcterms:modified xsi:type="dcterms:W3CDTF">2019-04-08T20:04:13Z</dcterms:modified>
</cp:coreProperties>
</file>