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8"/>
  </p:notesMasterIdLst>
  <p:sldIdLst>
    <p:sldId id="300" r:id="rId2"/>
    <p:sldId id="325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6" r:id="rId28"/>
    <p:sldId id="332" r:id="rId29"/>
    <p:sldId id="327" r:id="rId30"/>
    <p:sldId id="328" r:id="rId31"/>
    <p:sldId id="329" r:id="rId32"/>
    <p:sldId id="330" r:id="rId33"/>
    <p:sldId id="331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4" r:id="rId55"/>
    <p:sldId id="355" r:id="rId56"/>
    <p:sldId id="353" r:id="rId57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CC9"/>
    <a:srgbClr val="DEA400"/>
    <a:srgbClr val="926F00"/>
    <a:srgbClr val="5ED802"/>
    <a:srgbClr val="66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6" d="100"/>
          <a:sy n="106" d="100"/>
        </p:scale>
        <p:origin x="-108" y="-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9"/>
            <a:ext cx="10972800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hyperlink" Target="https://et.wikipedia.org/wiki/Kuressaare" TargetMode="External"/><Relationship Id="rId5" Type="http://schemas.openxmlformats.org/officeDocument/2006/relationships/hyperlink" Target="https://et.wikipedia.org/wiki/T%C3%A4nav" TargetMode="Externa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https://res.cloudinary.com/kulturnatverket/image/fetch/h_260/w_225,h_290,c_lpad,b_auto:predominant_gradient:4:horizontal,d_profilbild.png/https:/xn--frfattare-07a.se/a-img/forfattare/astridlindgren.jpg" TargetMode="External"/><Relationship Id="rId3" Type="http://schemas.openxmlformats.org/officeDocument/2006/relationships/oleObject" Target="../embeddings/oleObject13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https://upload.wikimedia.org/wikipedia/commons/thumb/6/6c/Astrid_Lindgren_1924.jpg/220px-Astrid_Lindgren_1924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5" Type="http://schemas.openxmlformats.org/officeDocument/2006/relationships/hyperlink" Target="http://www.histrodamus.ee/?event=Show_event&amp;event_id=4067&amp;layer=241&amp;lang=est#4067" TargetMode="Externa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et.wikipedia.org/wiki/Tiib" TargetMode="External"/><Relationship Id="rId13" Type="http://schemas.openxmlformats.org/officeDocument/2006/relationships/hyperlink" Target="https://et.wikipedia.org/wiki/Pesa" TargetMode="External"/><Relationship Id="rId3" Type="http://schemas.openxmlformats.org/officeDocument/2006/relationships/oleObject" Target="../embeddings/oleObject34.bin"/><Relationship Id="rId7" Type="http://schemas.openxmlformats.org/officeDocument/2006/relationships/hyperlink" Target="https://et.wikipedia.org/wiki/Valge" TargetMode="External"/><Relationship Id="rId12" Type="http://schemas.openxmlformats.org/officeDocument/2006/relationships/hyperlink" Target="https://et.wikipedia.org/wiki/Saba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6" Type="http://schemas.openxmlformats.org/officeDocument/2006/relationships/hyperlink" Target="https://et.wikipedia.org/wiki/Must" TargetMode="External"/><Relationship Id="rId11" Type="http://schemas.openxmlformats.org/officeDocument/2006/relationships/hyperlink" Target="https://et.wikipedia.org/wiki/Kael" TargetMode="External"/><Relationship Id="rId5" Type="http://schemas.openxmlformats.org/officeDocument/2006/relationships/hyperlink" Target="https://et.wikipedia.org/wiki/Liik_(bioloogia)" TargetMode="External"/><Relationship Id="rId15" Type="http://schemas.openxmlformats.org/officeDocument/2006/relationships/hyperlink" Target="https://et.wikipedia.org/wiki/Tallinn" TargetMode="External"/><Relationship Id="rId10" Type="http://schemas.openxmlformats.org/officeDocument/2006/relationships/hyperlink" Target="https://et.wikipedia.org/wiki/Haudelind" TargetMode="External"/><Relationship Id="rId4" Type="http://schemas.openxmlformats.org/officeDocument/2006/relationships/image" Target="../media/image1.emf"/><Relationship Id="rId9" Type="http://schemas.openxmlformats.org/officeDocument/2006/relationships/hyperlink" Target="https://et.wikipedia.org/wiki/Eesti" TargetMode="External"/><Relationship Id="rId14" Type="http://schemas.openxmlformats.org/officeDocument/2006/relationships/hyperlink" Target="https://et.wikipedia.org/wiki/Algi_t%C3%A4na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9.vml"/><Relationship Id="rId5" Type="http://schemas.openxmlformats.org/officeDocument/2006/relationships/hyperlink" Target="https://www.viljandivald.ee/jaan-tonissoni-esse-ja-luulevoistlus" TargetMode="Externa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2.vml"/><Relationship Id="rId5" Type="http://schemas.openxmlformats.org/officeDocument/2006/relationships/hyperlink" Target="https://et.wikipedia.org/wiki/N%C3%B5ukogude_Liit" TargetMode="External"/><Relationship Id="rId4" Type="http://schemas.openxmlformats.org/officeDocument/2006/relationships/image" Target="../media/image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055440" y="1560562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4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IV VILJANDI VALLA</a:t>
            </a:r>
          </a:p>
          <a:p>
            <a:pPr algn="r"/>
            <a:r>
              <a:rPr lang="et-EE" sz="4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MÄLUMÄNG</a:t>
            </a:r>
            <a:endParaRPr lang="en-US" sz="4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08368" y="2242969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2018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127448" y="3263496"/>
            <a:ext cx="9721080" cy="33427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87988" y="3591888"/>
            <a:ext cx="4140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VI</a:t>
            </a:r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t-EE" sz="3200" dirty="0">
                <a:solidFill>
                  <a:schemeClr val="bg1"/>
                </a:solidFill>
                <a:latin typeface="Calibri" panose="020F0502020204030204" pitchFamily="34" charset="0"/>
              </a:rPr>
              <a:t>voor </a:t>
            </a:r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Paistus</a:t>
            </a:r>
            <a:endParaRPr lang="et-EE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7. </a:t>
            </a:r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novembril</a:t>
            </a:r>
            <a:r>
              <a:rPr lang="et-EE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t-EE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"/>
          <p:cNvCxnSpPr/>
          <p:nvPr/>
        </p:nvCxnSpPr>
        <p:spPr>
          <a:xfrm>
            <a:off x="9264352" y="2276872"/>
            <a:ext cx="0" cy="324036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"/>
          <p:cNvCxnSpPr/>
          <p:nvPr/>
        </p:nvCxnSpPr>
        <p:spPr>
          <a:xfrm>
            <a:off x="5987988" y="1340768"/>
            <a:ext cx="0" cy="3292334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4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4.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Transvaali tänav on </a:t>
            </a:r>
            <a:r>
              <a:rPr lang="et-EE" dirty="0">
                <a:solidFill>
                  <a:schemeClr val="bg1"/>
                </a:solidFill>
                <a:hlinkClick r:id="rId5" tooltip="Tänav"/>
              </a:rPr>
              <a:t>tänav</a:t>
            </a:r>
            <a:r>
              <a:rPr lang="et-EE" dirty="0">
                <a:solidFill>
                  <a:schemeClr val="bg1"/>
                </a:solidFill>
              </a:rPr>
              <a:t> </a:t>
            </a:r>
            <a:r>
              <a:rPr lang="et-EE" dirty="0">
                <a:solidFill>
                  <a:schemeClr val="bg1"/>
                </a:solidFill>
                <a:hlinkClick r:id="rId6" tooltip="Kuressaare"/>
              </a:rPr>
              <a:t>Kuressaares</a:t>
            </a:r>
            <a:r>
              <a:rPr lang="et-EE" dirty="0">
                <a:solidFill>
                  <a:schemeClr val="bg1"/>
                </a:solidFill>
              </a:rPr>
              <a:t>. Tänava pikkus on ligikaudu 1km.</a:t>
            </a:r>
            <a:r>
              <a:rPr lang="et-EE" b="1" dirty="0">
                <a:solidFill>
                  <a:schemeClr val="bg1"/>
                </a:solidFill>
              </a:rPr>
              <a:t> 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5. Kultuur (Anne-Ly </a:t>
            </a:r>
            <a:r>
              <a:rPr lang="et-EE" dirty="0" err="1" smtClean="0">
                <a:solidFill>
                  <a:schemeClr val="bg1"/>
                </a:solidFill>
              </a:rPr>
              <a:t>Ütsik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138429"/>
            <a:ext cx="10972800" cy="4954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Isemängiv </a:t>
            </a:r>
            <a:r>
              <a:rPr lang="et-EE" dirty="0" smtClean="0">
                <a:solidFill>
                  <a:schemeClr val="bg1"/>
                </a:solidFill>
              </a:rPr>
              <a:t>kellamäng </a:t>
            </a:r>
            <a:r>
              <a:rPr lang="et-EE" dirty="0">
                <a:solidFill>
                  <a:schemeClr val="bg1"/>
                </a:solidFill>
              </a:rPr>
              <a:t>ehk </a:t>
            </a:r>
            <a:r>
              <a:rPr lang="et-EE" dirty="0" err="1">
                <a:solidFill>
                  <a:schemeClr val="bg1"/>
                </a:solidFill>
              </a:rPr>
              <a:t>kariljon</a:t>
            </a:r>
            <a:r>
              <a:rPr lang="et-EE" dirty="0">
                <a:solidFill>
                  <a:schemeClr val="bg1"/>
                </a:solidFill>
              </a:rPr>
              <a:t>. Eesti kuulsaim </a:t>
            </a:r>
            <a:r>
              <a:rPr lang="et-EE" dirty="0" err="1">
                <a:solidFill>
                  <a:schemeClr val="bg1"/>
                </a:solidFill>
              </a:rPr>
              <a:t>kariljon</a:t>
            </a:r>
            <a:r>
              <a:rPr lang="et-EE" dirty="0">
                <a:solidFill>
                  <a:schemeClr val="bg1"/>
                </a:solidFill>
              </a:rPr>
              <a:t> mängib Tartu Raekoja tornis. Aga peale selle pakub toredat kuulamist veel kaks </a:t>
            </a:r>
            <a:r>
              <a:rPr lang="et-EE" dirty="0" err="1">
                <a:solidFill>
                  <a:schemeClr val="bg1"/>
                </a:solidFill>
              </a:rPr>
              <a:t>kariljoni</a:t>
            </a:r>
            <a:r>
              <a:rPr lang="et-EE" dirty="0">
                <a:solidFill>
                  <a:schemeClr val="bg1"/>
                </a:solidFill>
              </a:rPr>
              <a:t>. Kus linnas ja mis tornist?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5.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83432" y="1138429"/>
            <a:ext cx="10598968" cy="4987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Rakvere kolmainu kirikutorn ja Viljandi Jaani kiriku torn.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6.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Kes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>
                <a:solidFill>
                  <a:schemeClr val="bg1"/>
                </a:solidFill>
              </a:rPr>
              <a:t>on </a:t>
            </a:r>
            <a:r>
              <a:rPr lang="fi-FI" dirty="0" err="1">
                <a:solidFill>
                  <a:schemeClr val="bg1"/>
                </a:solidFill>
              </a:rPr>
              <a:t>kes</a:t>
            </a:r>
            <a:r>
              <a:rPr lang="fi-FI" dirty="0">
                <a:solidFill>
                  <a:schemeClr val="bg1"/>
                </a:solidFill>
              </a:rPr>
              <a:t>?  (</a:t>
            </a:r>
            <a:r>
              <a:rPr lang="fi-FI" dirty="0" err="1">
                <a:solidFill>
                  <a:schemeClr val="bg1"/>
                </a:solidFill>
              </a:rPr>
              <a:t>Sirje</a:t>
            </a:r>
            <a:r>
              <a:rPr lang="fi-FI" dirty="0">
                <a:solidFill>
                  <a:schemeClr val="bg1"/>
                </a:solidFill>
              </a:rPr>
              <a:t> Põder)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Kes on pildil? (14.11.1907 – 28.01. 2002)</a:t>
            </a:r>
          </a:p>
          <a:p>
            <a:pPr marL="0" indent="0">
              <a:buNone/>
            </a:pPr>
            <a:r>
              <a:rPr lang="et-EE" dirty="0" smtClean="0">
                <a:solidFill>
                  <a:schemeClr val="bg1"/>
                </a:solidFill>
              </a:rPr>
              <a:t>                                        </a:t>
            </a:r>
            <a:endParaRPr lang="et-EE" dirty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https://upload.wikimedia.org/wikipedia/commons/thumb/6/6c/Astrid_Lindgren_1924.jpg/220px-Astrid_Lindgren_1924.jpg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911425" y="2105343"/>
            <a:ext cx="2088231" cy="264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Pildiotsingu astrid lindgren tulemus"/>
          <p:cNvPicPr/>
          <p:nvPr/>
        </p:nvPicPr>
        <p:blipFill>
          <a:blip r:embed="rId7" r:link="rId8"/>
          <a:srcRect l="9853" t="3822" r="6404" b="4459"/>
          <a:stretch>
            <a:fillRect/>
          </a:stretch>
        </p:blipFill>
        <p:spPr bwMode="auto">
          <a:xfrm>
            <a:off x="5139690" y="2078990"/>
            <a:ext cx="1912620" cy="270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43472" y="50851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1924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5920" y="50851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</a:t>
            </a:r>
            <a:r>
              <a:rPr lang="et-EE" dirty="0" smtClean="0">
                <a:solidFill>
                  <a:schemeClr val="bg1"/>
                </a:solidFill>
              </a:rPr>
              <a:t>2000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6.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ASTRID LINDGREN</a:t>
            </a:r>
          </a:p>
        </p:txBody>
      </p:sp>
    </p:spTree>
    <p:extLst>
      <p:ext uri="{BB962C8B-B14F-4D97-AF65-F5344CB8AC3E}">
        <p14:creationId xmlns:p14="http://schemas.microsoft.com/office/powerpoint/2010/main" val="6669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7.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Sise</a:t>
            </a:r>
            <a:r>
              <a:rPr lang="fi-FI" dirty="0" smtClean="0">
                <a:solidFill>
                  <a:schemeClr val="bg1"/>
                </a:solidFill>
              </a:rPr>
              <a:t>- </a:t>
            </a:r>
            <a:r>
              <a:rPr lang="fi-FI" dirty="0">
                <a:solidFill>
                  <a:schemeClr val="bg1"/>
                </a:solidFill>
              </a:rPr>
              <a:t>ja </a:t>
            </a:r>
            <a:r>
              <a:rPr lang="fi-FI" dirty="0" err="1">
                <a:solidFill>
                  <a:schemeClr val="bg1"/>
                </a:solidFill>
              </a:rPr>
              <a:t>välispoliitika</a:t>
            </a:r>
            <a:r>
              <a:rPr lang="fi-FI" dirty="0">
                <a:solidFill>
                  <a:schemeClr val="bg1"/>
                </a:solidFill>
              </a:rPr>
              <a:t> (</a:t>
            </a:r>
            <a:r>
              <a:rPr lang="fi-FI" dirty="0" err="1">
                <a:solidFill>
                  <a:schemeClr val="bg1"/>
                </a:solidFill>
              </a:rPr>
              <a:t>Urve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Mukk</a:t>
            </a:r>
            <a:r>
              <a:rPr lang="fi-FI" dirty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Selle riigi valitsusel on kavas premeerida kolmanda lapse saanud perekondi maatükiga, et pidurdada sündimuse vähenemist. See on Euroopa väikseima sündimusega riik. 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Millisest Euroopa riigist on jutt?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7.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Itaalia 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8. Muusika </a:t>
            </a:r>
            <a:r>
              <a:rPr lang="et-EE" dirty="0">
                <a:solidFill>
                  <a:schemeClr val="bg1"/>
                </a:solidFill>
              </a:rPr>
              <a:t>(Marko Vilu)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70-ndate </a:t>
            </a:r>
            <a:r>
              <a:rPr lang="et-EE" dirty="0">
                <a:solidFill>
                  <a:schemeClr val="bg1"/>
                </a:solidFill>
              </a:rPr>
              <a:t>disko kõlas </a:t>
            </a:r>
            <a:r>
              <a:rPr lang="et-EE" dirty="0" smtClean="0">
                <a:solidFill>
                  <a:schemeClr val="bg1"/>
                </a:solidFill>
              </a:rPr>
              <a:t>järgnevalt</a:t>
            </a:r>
            <a:r>
              <a:rPr lang="et-EE" dirty="0">
                <a:solidFill>
                  <a:schemeClr val="bg1"/>
                </a:solidFill>
              </a:rPr>
              <a:t>, kes laulab, nimetage ansambel. (2+2 p)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8.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Marju </a:t>
            </a:r>
            <a:r>
              <a:rPr lang="et-EE" dirty="0" err="1">
                <a:solidFill>
                  <a:schemeClr val="bg1"/>
                </a:solidFill>
              </a:rPr>
              <a:t>Länik</a:t>
            </a:r>
            <a:r>
              <a:rPr lang="et-EE" dirty="0">
                <a:solidFill>
                  <a:schemeClr val="bg1"/>
                </a:solidFill>
              </a:rPr>
              <a:t> ja </a:t>
            </a:r>
            <a:r>
              <a:rPr lang="et-EE" dirty="0" err="1" smtClean="0">
                <a:solidFill>
                  <a:schemeClr val="bg1"/>
                </a:solidFill>
              </a:rPr>
              <a:t>Mobile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9. Sport </a:t>
            </a:r>
            <a:r>
              <a:rPr lang="et-EE" dirty="0">
                <a:solidFill>
                  <a:schemeClr val="bg1"/>
                </a:solidFill>
              </a:rPr>
              <a:t>(Sirje Põder)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 </a:t>
            </a:r>
            <a:r>
              <a:rPr lang="et-EE" dirty="0">
                <a:solidFill>
                  <a:schemeClr val="bg1"/>
                </a:solidFill>
              </a:rPr>
              <a:t>Endisel peaministril Andrus Ansipil on </a:t>
            </a:r>
            <a:r>
              <a:rPr lang="et-EE" dirty="0" err="1">
                <a:solidFill>
                  <a:schemeClr val="bg1"/>
                </a:solidFill>
              </a:rPr>
              <a:t>Worldloppet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Masteri</a:t>
            </a:r>
            <a:r>
              <a:rPr lang="et-EE" dirty="0">
                <a:solidFill>
                  <a:schemeClr val="bg1"/>
                </a:solidFill>
              </a:rPr>
              <a:t> auväärne nimetus. Mitu </a:t>
            </a:r>
            <a:r>
              <a:rPr lang="et-EE" dirty="0" err="1">
                <a:solidFill>
                  <a:schemeClr val="bg1"/>
                </a:solidFill>
              </a:rPr>
              <a:t>Worldloppeti</a:t>
            </a:r>
            <a:r>
              <a:rPr lang="et-EE" dirty="0">
                <a:solidFill>
                  <a:schemeClr val="bg1"/>
                </a:solidFill>
              </a:rPr>
              <a:t> suusamaratoni peab selle saavutamiseks nõuetekohaselt läbima?</a:t>
            </a:r>
          </a:p>
          <a:p>
            <a:pPr marL="0" indent="0">
              <a:buNone/>
            </a:pPr>
            <a:endParaRPr lang="et-EE" dirty="0"/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1. osa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9.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10</a:t>
            </a:r>
          </a:p>
          <a:p>
            <a:pPr marL="0" indent="0" algn="ctr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2409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10.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Eestlased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laias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maailmas</a:t>
            </a:r>
            <a:r>
              <a:rPr lang="fi-FI" dirty="0">
                <a:solidFill>
                  <a:schemeClr val="bg1"/>
                </a:solidFill>
              </a:rPr>
              <a:t> (Kai </a:t>
            </a:r>
            <a:r>
              <a:rPr lang="fi-FI" dirty="0" err="1">
                <a:solidFill>
                  <a:schemeClr val="bg1"/>
                </a:solidFill>
              </a:rPr>
              <a:t>Oidermaa</a:t>
            </a:r>
            <a:r>
              <a:rPr lang="fi-FI" dirty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138429"/>
            <a:ext cx="10972800" cy="4987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Laura Valli on kahekordne Eesti meistritiitli omanik aeropressiga kohvi keetmises. Tänavu sügisel  läks ta aga </a:t>
            </a:r>
            <a:r>
              <a:rPr lang="et-EE" dirty="0" err="1">
                <a:solidFill>
                  <a:schemeClr val="bg1"/>
                </a:solidFill>
              </a:rPr>
              <a:t>Ṥotimaale</a:t>
            </a:r>
            <a:r>
              <a:rPr lang="et-EE" dirty="0">
                <a:solidFill>
                  <a:schemeClr val="bg1"/>
                </a:solidFill>
              </a:rPr>
              <a:t> ühele hoopis erilisele MM võistlusele, mida sealmail viiakse läbi juba 25. </a:t>
            </a:r>
            <a:r>
              <a:rPr lang="et-EE" dirty="0" smtClean="0">
                <a:solidFill>
                  <a:schemeClr val="bg1"/>
                </a:solidFill>
              </a:rPr>
              <a:t>korda, </a:t>
            </a:r>
            <a:r>
              <a:rPr lang="et-EE" dirty="0">
                <a:solidFill>
                  <a:schemeClr val="bg1"/>
                </a:solidFill>
              </a:rPr>
              <a:t>mis alaga on tegemist?</a:t>
            </a: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 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10.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Pudrukeetmise MM</a:t>
            </a:r>
          </a:p>
          <a:p>
            <a:pPr algn="ctr"/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2969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>
                <a:solidFill>
                  <a:schemeClr val="bg1"/>
                </a:solidFill>
              </a:rPr>
              <a:t>11.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nn-NO" dirty="0" smtClean="0">
                <a:solidFill>
                  <a:schemeClr val="bg1"/>
                </a:solidFill>
              </a:rPr>
              <a:t>Viljandi </a:t>
            </a:r>
            <a:r>
              <a:rPr lang="nn-NO" dirty="0">
                <a:solidFill>
                  <a:schemeClr val="bg1"/>
                </a:solidFill>
              </a:rPr>
              <a:t>vald (Urve Mukk)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Viljandi vallas on täna üheksa üldhariduskooli. Millises neist on haridust antud kõige kauem ja kui kaua? </a:t>
            </a:r>
          </a:p>
          <a:p>
            <a:pPr marL="0" indent="0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11.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24000" y="1138429"/>
            <a:ext cx="10944000" cy="4987739"/>
          </a:xfrm>
        </p:spPr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Kolga-Jaani kool – üle 330 aasta (1686. aastast).</a:t>
            </a:r>
            <a:r>
              <a:rPr lang="et-EE" b="1" dirty="0">
                <a:solidFill>
                  <a:schemeClr val="bg1"/>
                </a:solidFill>
              </a:rPr>
              <a:t> 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Allikas: Koolide kodulehed, Kolga-Jaani kohta: </a:t>
            </a:r>
            <a:r>
              <a:rPr lang="et-EE" u="sng" dirty="0">
                <a:solidFill>
                  <a:schemeClr val="bg1"/>
                </a:solidFill>
                <a:hlinkClick r:id="rId5"/>
              </a:rPr>
              <a:t>http://www.histrodamus.ee/?event=Show_event&amp;event_id=4067&amp;layer=241&amp;lang=est#4067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12. </a:t>
            </a:r>
            <a:r>
              <a:rPr lang="et-EE" dirty="0" err="1" smtClean="0">
                <a:solidFill>
                  <a:schemeClr val="bg1"/>
                </a:solidFill>
              </a:rPr>
              <a:t>Varia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>
                <a:solidFill>
                  <a:schemeClr val="bg1"/>
                </a:solidFill>
              </a:rPr>
              <a:t>(Sirje Põder)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Kui Arvo </a:t>
            </a:r>
            <a:r>
              <a:rPr lang="et-EE" dirty="0" err="1">
                <a:solidFill>
                  <a:schemeClr val="bg1"/>
                </a:solidFill>
              </a:rPr>
              <a:t>Kruusement</a:t>
            </a:r>
            <a:r>
              <a:rPr lang="et-EE" dirty="0">
                <a:solidFill>
                  <a:schemeClr val="bg1"/>
                </a:solidFill>
              </a:rPr>
              <a:t> tegi Palamusel O. Lutsu „Kevade” alusel filmi, pidid mitu kuud samas elanud kooliealised osalised käima kohalikus koolis õppimas. Enne tuli režissööril saada haridusministeeriumilt eriluba, mis puudutas poiste välimust. Mida </a:t>
            </a:r>
            <a:r>
              <a:rPr lang="et-EE" dirty="0" err="1">
                <a:solidFill>
                  <a:schemeClr val="bg1"/>
                </a:solidFill>
              </a:rPr>
              <a:t>Kruusement</a:t>
            </a:r>
            <a:r>
              <a:rPr lang="et-EE" dirty="0">
                <a:solidFill>
                  <a:schemeClr val="bg1"/>
                </a:solidFill>
              </a:rPr>
              <a:t> taotles?</a:t>
            </a:r>
          </a:p>
          <a:p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12.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ET KOOLIPOISID-NÄITLEJAD VÕIKSID KANDA PIKKI JUUKSEID. NEED OLID 19. SAJ LÕPUL TAVALISED, NÕUKOGUDE KOOLIS AGA RANGELT KEELATUD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5090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2. osa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13. </a:t>
            </a:r>
            <a:r>
              <a:rPr lang="et-EE" dirty="0">
                <a:solidFill>
                  <a:schemeClr val="bg1"/>
                </a:solidFill>
              </a:rPr>
              <a:t>Kirjandus (Kai </a:t>
            </a:r>
            <a:r>
              <a:rPr lang="et-EE" dirty="0" err="1">
                <a:solidFill>
                  <a:schemeClr val="bg1"/>
                </a:solidFill>
              </a:rPr>
              <a:t>Oidermaa</a:t>
            </a:r>
            <a:r>
              <a:rPr lang="et-EE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 </a:t>
            </a:r>
            <a:r>
              <a:rPr lang="et-EE" dirty="0">
                <a:solidFill>
                  <a:schemeClr val="bg1"/>
                </a:solidFill>
              </a:rPr>
              <a:t>Ühe teose tegevuskoht, mis asub meie vallas,  on raamatut lugedes üheselt äratuntav . Raamat algab järgmiste lausetega :  „ SUURTES JA HALLIDES TEEÄÄRSETES TALUDES olid elanud kulakud ja raudsängijalgadesse kulda peitnud. Ühe talu perenaine oli aga ennast koguni sängijala külge ära </a:t>
            </a:r>
            <a:r>
              <a:rPr lang="et-EE" dirty="0" err="1">
                <a:solidFill>
                  <a:schemeClr val="bg1"/>
                </a:solidFill>
              </a:rPr>
              <a:t>poonud…</a:t>
            </a:r>
            <a:r>
              <a:rPr lang="et-EE" dirty="0">
                <a:solidFill>
                  <a:schemeClr val="bg1"/>
                </a:solidFill>
              </a:rPr>
              <a:t>“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Nimetage teos ja </a:t>
            </a:r>
            <a:r>
              <a:rPr lang="et-EE" dirty="0" smtClean="0">
                <a:solidFill>
                  <a:schemeClr val="bg1"/>
                </a:solidFill>
              </a:rPr>
              <a:t>kirjanik!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  <a:p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13.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Viivi Luik  „ Seitsmes rahukevad  </a:t>
            </a:r>
            <a:r>
              <a:rPr lang="et-EE" dirty="0" err="1">
                <a:solidFill>
                  <a:schemeClr val="bg1"/>
                </a:solidFill>
              </a:rPr>
              <a:t>``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1. Kirjandus (Kai </a:t>
            </a:r>
            <a:r>
              <a:rPr lang="et-EE" dirty="0" err="1" smtClean="0">
                <a:solidFill>
                  <a:schemeClr val="bg1"/>
                </a:solidFill>
              </a:rPr>
              <a:t>Oidermaa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 </a:t>
            </a:r>
            <a:r>
              <a:rPr lang="et-EE" dirty="0">
                <a:solidFill>
                  <a:schemeClr val="bg1"/>
                </a:solidFill>
              </a:rPr>
              <a:t>Pildil olev rootsi kirjanik sündis 20.novembril 1858.  Ühte tema teost, mis oli suunatud lastele, kasutati pikka aega Rootsi koolides koduloo õpikuna. Nimetage kirjanik ning see </a:t>
            </a:r>
            <a:r>
              <a:rPr lang="et-EE" dirty="0" smtClean="0">
                <a:solidFill>
                  <a:schemeClr val="bg1"/>
                </a:solidFill>
              </a:rPr>
              <a:t>teos.</a:t>
            </a:r>
            <a:endParaRPr lang="et-E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  <p:pic>
        <p:nvPicPr>
          <p:cNvPr id="7" name="Pilt 6" descr="C:\Users\Kasutaja\Desktop\3826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3501008"/>
            <a:ext cx="1936750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0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14</a:t>
            </a:r>
            <a:r>
              <a:rPr lang="et-EE" dirty="0">
                <a:solidFill>
                  <a:schemeClr val="bg1"/>
                </a:solidFill>
              </a:rPr>
              <a:t>. Ajalugu </a:t>
            </a:r>
            <a:r>
              <a:rPr lang="et-EE" dirty="0" smtClean="0">
                <a:solidFill>
                  <a:schemeClr val="bg1"/>
                </a:solidFill>
              </a:rPr>
              <a:t>(Anne-Ly </a:t>
            </a:r>
            <a:r>
              <a:rPr lang="et-EE" dirty="0" err="1" smtClean="0">
                <a:solidFill>
                  <a:schemeClr val="bg1"/>
                </a:solidFill>
              </a:rPr>
              <a:t>Ütsik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Viljandi vallas on mitmeid suurepäraseid kirikuid. Seal hulgas ka sibulakuplitega õigeusu kirikuid. Mida sümboliseerivad nn. sibulakuplid?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14.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küünlaleeki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15. </a:t>
            </a:r>
            <a:r>
              <a:rPr lang="et-EE" dirty="0">
                <a:solidFill>
                  <a:schemeClr val="bg1"/>
                </a:solidFill>
              </a:rPr>
              <a:t>Ettevõtlus, majandus (Marko Vilu)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Viljandi on saanud rikkamaks ühe õhtuse ajaveetmiskoha võrra: umbes nädalapäevad tagasi avas kunagise Minikohviku ruumides uksed </a:t>
            </a:r>
            <a:r>
              <a:rPr lang="et-EE" dirty="0" err="1">
                <a:solidFill>
                  <a:schemeClr val="bg1"/>
                </a:solidFill>
              </a:rPr>
              <a:t>Tamma</a:t>
            </a:r>
            <a:r>
              <a:rPr lang="et-EE" dirty="0">
                <a:solidFill>
                  <a:schemeClr val="bg1"/>
                </a:solidFill>
              </a:rPr>
              <a:t> pubi.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Kust selline pubi nimi ?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15.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Omanik </a:t>
            </a:r>
            <a:r>
              <a:rPr lang="et-EE" dirty="0" err="1">
                <a:solidFill>
                  <a:schemeClr val="bg1"/>
                </a:solidFill>
              </a:rPr>
              <a:t>Alger</a:t>
            </a:r>
            <a:r>
              <a:rPr lang="et-EE" dirty="0">
                <a:solidFill>
                  <a:schemeClr val="bg1"/>
                </a:solidFill>
              </a:rPr>
              <a:t> Tammiste valis pubile nime oma isa Aleksei Tammiste järgi (</a:t>
            </a:r>
            <a:r>
              <a:rPr lang="et-EE" dirty="0" err="1">
                <a:solidFill>
                  <a:schemeClr val="bg1"/>
                </a:solidFill>
              </a:rPr>
              <a:t>Tamma</a:t>
            </a:r>
            <a:r>
              <a:rPr lang="et-EE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16</a:t>
            </a:r>
            <a:r>
              <a:rPr lang="et-EE" dirty="0">
                <a:solidFill>
                  <a:schemeClr val="bg1"/>
                </a:solidFill>
              </a:rPr>
              <a:t>. Loodus, geograafia (Anneli </a:t>
            </a:r>
            <a:r>
              <a:rPr lang="et-EE" dirty="0" err="1">
                <a:solidFill>
                  <a:schemeClr val="bg1"/>
                </a:solidFill>
              </a:rPr>
              <a:t>Sims</a:t>
            </a:r>
            <a:r>
              <a:rPr lang="et-EE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Kellest on jutt?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Oma perekonna ainus tänapäevane </a:t>
            </a:r>
            <a:r>
              <a:rPr lang="et-EE" dirty="0">
                <a:solidFill>
                  <a:schemeClr val="bg1"/>
                </a:solidFill>
                <a:hlinkClick r:id="rId5" tooltip="Liik (bioloogia)"/>
              </a:rPr>
              <a:t>liik</a:t>
            </a:r>
            <a:r>
              <a:rPr lang="et-EE" dirty="0">
                <a:solidFill>
                  <a:schemeClr val="bg1"/>
                </a:solidFill>
              </a:rPr>
              <a:t>. Seljapoolel tume, isegi </a:t>
            </a:r>
            <a:r>
              <a:rPr lang="et-EE" dirty="0">
                <a:solidFill>
                  <a:schemeClr val="bg1"/>
                </a:solidFill>
                <a:hlinkClick r:id="rId6" tooltip="Must"/>
              </a:rPr>
              <a:t>must</a:t>
            </a:r>
            <a:r>
              <a:rPr lang="et-EE" dirty="0">
                <a:solidFill>
                  <a:schemeClr val="bg1"/>
                </a:solidFill>
              </a:rPr>
              <a:t>, kõhupoolel </a:t>
            </a:r>
            <a:r>
              <a:rPr lang="et-EE" dirty="0">
                <a:solidFill>
                  <a:schemeClr val="bg1"/>
                </a:solidFill>
                <a:hlinkClick r:id="rId7" tooltip="Valge"/>
              </a:rPr>
              <a:t>valge</a:t>
            </a:r>
            <a:r>
              <a:rPr lang="et-EE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kehapikkus 38–43cm ja </a:t>
            </a:r>
            <a:r>
              <a:rPr lang="et-EE" dirty="0">
                <a:solidFill>
                  <a:schemeClr val="bg1"/>
                </a:solidFill>
                <a:hlinkClick r:id="rId8" tooltip="Tiib"/>
              </a:rPr>
              <a:t>tiibade</a:t>
            </a:r>
            <a:r>
              <a:rPr lang="et-EE" dirty="0">
                <a:solidFill>
                  <a:schemeClr val="bg1"/>
                </a:solidFill>
              </a:rPr>
              <a:t> siruulatus 60–69cm, kaalub 620–900 g. 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  <a:hlinkClick r:id="rId9" tooltip="Eesti"/>
              </a:rPr>
              <a:t>Eestis</a:t>
            </a:r>
            <a:r>
              <a:rPr lang="et-EE" dirty="0">
                <a:solidFill>
                  <a:schemeClr val="bg1"/>
                </a:solidFill>
              </a:rPr>
              <a:t> haruldane </a:t>
            </a:r>
            <a:r>
              <a:rPr lang="et-EE" dirty="0">
                <a:solidFill>
                  <a:schemeClr val="bg1"/>
                </a:solidFill>
                <a:hlinkClick r:id="rId10" tooltip="Haudelind"/>
              </a:rPr>
              <a:t>haudelind</a:t>
            </a:r>
            <a:r>
              <a:rPr lang="et-EE" dirty="0">
                <a:solidFill>
                  <a:schemeClr val="bg1"/>
                </a:solidFill>
              </a:rPr>
              <a:t>, hinnanguliselt 1–10 paari; talvel elab siin 300–1000 isendit. 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Lennu ajal tundub jässaka ja lühikesena. Vees "istub" ta kõrgelt, </a:t>
            </a:r>
            <a:r>
              <a:rPr lang="et-EE" dirty="0">
                <a:solidFill>
                  <a:schemeClr val="bg1"/>
                </a:solidFill>
                <a:hlinkClick r:id="rId11" tooltip="Kael"/>
              </a:rPr>
              <a:t>kael</a:t>
            </a:r>
            <a:r>
              <a:rPr lang="et-EE" dirty="0">
                <a:solidFill>
                  <a:schemeClr val="bg1"/>
                </a:solidFill>
              </a:rPr>
              <a:t> pisut alla tõmmatud, </a:t>
            </a:r>
            <a:r>
              <a:rPr lang="et-EE" dirty="0">
                <a:solidFill>
                  <a:schemeClr val="bg1"/>
                </a:solidFill>
                <a:hlinkClick r:id="rId12" tooltip="Saba"/>
              </a:rPr>
              <a:t>saba</a:t>
            </a:r>
            <a:r>
              <a:rPr lang="et-EE" dirty="0">
                <a:solidFill>
                  <a:schemeClr val="bg1"/>
                </a:solidFill>
              </a:rPr>
              <a:t> veepinna kohal. Toitub peamiselt kaladest. Enamuse toidust hangib kuni 25 m sügavuselt, kuigi suudab sukelduda 120 m sügavusele. </a:t>
            </a:r>
            <a:r>
              <a:rPr lang="et-EE" dirty="0">
                <a:solidFill>
                  <a:schemeClr val="bg1"/>
                </a:solidFill>
                <a:hlinkClick r:id="rId13" tooltip="Pesa"/>
              </a:rPr>
              <a:t>Pesa</a:t>
            </a:r>
            <a:r>
              <a:rPr lang="et-EE" dirty="0">
                <a:solidFill>
                  <a:schemeClr val="bg1"/>
                </a:solidFill>
              </a:rPr>
              <a:t> õieti ei tee. Emane muneb igal aastal ühe muna, mis on ovaalse-püramiidse kujuga.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Tema järgi on nimetatud </a:t>
            </a:r>
            <a:r>
              <a:rPr lang="et-EE" dirty="0">
                <a:solidFill>
                  <a:schemeClr val="bg1"/>
                </a:solidFill>
                <a:hlinkClick r:id="rId14" tooltip="Algi tänav"/>
              </a:rPr>
              <a:t>tänav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>
                <a:solidFill>
                  <a:schemeClr val="bg1"/>
                </a:solidFill>
                <a:hlinkClick r:id="rId15" tooltip="Tallinn"/>
              </a:rPr>
              <a:t>Tallinnas</a:t>
            </a:r>
            <a:r>
              <a:rPr lang="et-EE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fi-FI" dirty="0" smtClean="0">
                <a:solidFill>
                  <a:schemeClr val="bg1"/>
                </a:solidFill>
              </a:rPr>
              <a:t> 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16.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Alk (</a:t>
            </a:r>
            <a:r>
              <a:rPr lang="et-EE" dirty="0" err="1">
                <a:solidFill>
                  <a:schemeClr val="bg1"/>
                </a:solidFill>
              </a:rPr>
              <a:t>Alca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torda</a:t>
            </a:r>
            <a:r>
              <a:rPr lang="et-EE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  <p:pic>
        <p:nvPicPr>
          <p:cNvPr id="6" name="Pilt 5" descr="Alk Islandi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2232660"/>
            <a:ext cx="2449708" cy="239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lt 6" descr="https://upload.wikimedia.org/wikipedia/commons/thumb/a/a6/Alca_torda_MHNT_%C3%8Ele_Rouzic.jpg/220px-Alca_torda_MHNT_%C3%8Ele_Rouzic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22" y="2232660"/>
            <a:ext cx="1773555" cy="1772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6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17</a:t>
            </a:r>
            <a:r>
              <a:rPr lang="et-EE" dirty="0">
                <a:solidFill>
                  <a:schemeClr val="bg1"/>
                </a:solidFill>
              </a:rPr>
              <a:t>. Kultuur </a:t>
            </a:r>
            <a:r>
              <a:rPr lang="et-EE" dirty="0" smtClean="0">
                <a:solidFill>
                  <a:schemeClr val="bg1"/>
                </a:solidFill>
              </a:rPr>
              <a:t>(Anne-Ly </a:t>
            </a:r>
            <a:r>
              <a:rPr lang="et-EE" dirty="0" err="1" smtClean="0">
                <a:solidFill>
                  <a:schemeClr val="bg1"/>
                </a:solidFill>
              </a:rPr>
              <a:t>Ütsik</a:t>
            </a:r>
            <a:r>
              <a:rPr lang="et-EE" dirty="0" smtClean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Jaan Krossi jutustuses Mardileib(1973) valmistab peategelane Mart midagi, mis saabki nimeks mardileib. Mis see on?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17.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martsipan</a:t>
            </a:r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255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18. </a:t>
            </a:r>
            <a:r>
              <a:rPr lang="fi-FI" dirty="0" err="1">
                <a:solidFill>
                  <a:schemeClr val="bg1"/>
                </a:solidFill>
              </a:rPr>
              <a:t>Kes</a:t>
            </a:r>
            <a:r>
              <a:rPr lang="fi-FI" dirty="0">
                <a:solidFill>
                  <a:schemeClr val="bg1"/>
                </a:solidFill>
              </a:rPr>
              <a:t> on </a:t>
            </a:r>
            <a:r>
              <a:rPr lang="fi-FI" dirty="0" err="1">
                <a:solidFill>
                  <a:schemeClr val="bg1"/>
                </a:solidFill>
              </a:rPr>
              <a:t>kes</a:t>
            </a:r>
            <a:r>
              <a:rPr lang="fi-FI" dirty="0">
                <a:solidFill>
                  <a:schemeClr val="bg1"/>
                </a:solidFill>
              </a:rPr>
              <a:t>? (</a:t>
            </a:r>
            <a:r>
              <a:rPr lang="fi-FI" dirty="0" err="1">
                <a:solidFill>
                  <a:schemeClr val="bg1"/>
                </a:solidFill>
              </a:rPr>
              <a:t>Sirje</a:t>
            </a:r>
            <a:r>
              <a:rPr lang="fi-FI" dirty="0">
                <a:solidFill>
                  <a:schemeClr val="bg1"/>
                </a:solidFill>
              </a:rPr>
              <a:t> Põder)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Omi raamatuid kirjutas Astrid </a:t>
            </a:r>
            <a:r>
              <a:rPr lang="et-EE" dirty="0" err="1">
                <a:solidFill>
                  <a:schemeClr val="bg1"/>
                </a:solidFill>
              </a:rPr>
              <a:t>Lindgren</a:t>
            </a:r>
            <a:r>
              <a:rPr lang="et-EE" dirty="0">
                <a:solidFill>
                  <a:schemeClr val="bg1"/>
                </a:solidFill>
              </a:rPr>
              <a:t> hommikuti ja puhkuse ajal. Päevad veetis tööpostil, õhtuti luges kodus teiste autorite loomingut. </a:t>
            </a:r>
            <a:r>
              <a:rPr lang="et-EE" dirty="0" err="1">
                <a:solidFill>
                  <a:schemeClr val="bg1"/>
                </a:solidFill>
              </a:rPr>
              <a:t>Lindgren</a:t>
            </a:r>
            <a:r>
              <a:rPr lang="et-EE" dirty="0">
                <a:solidFill>
                  <a:schemeClr val="bg1"/>
                </a:solidFill>
              </a:rPr>
              <a:t> töötas mitmetel erinevatel kohtadel, kõige pikemalt ühes kirjastuses toimetajana tegutsedes. Kus /kellena töötas Astrid </a:t>
            </a:r>
            <a:r>
              <a:rPr lang="et-EE" dirty="0" err="1">
                <a:solidFill>
                  <a:schemeClr val="bg1"/>
                </a:solidFill>
              </a:rPr>
              <a:t>Lindgren</a:t>
            </a:r>
            <a:r>
              <a:rPr lang="et-EE" dirty="0">
                <a:solidFill>
                  <a:schemeClr val="bg1"/>
                </a:solidFill>
              </a:rPr>
              <a:t> aga sõja ajal 1939-1945? Samasse perioodi jäävad tema esimeste raamatute ilmumine ning ka </a:t>
            </a:r>
            <a:r>
              <a:rPr lang="et-EE" dirty="0" err="1">
                <a:solidFill>
                  <a:schemeClr val="bg1"/>
                </a:solidFill>
              </a:rPr>
              <a:t>Pipi</a:t>
            </a:r>
            <a:r>
              <a:rPr lang="et-EE" dirty="0">
                <a:solidFill>
                  <a:schemeClr val="bg1"/>
                </a:solidFill>
              </a:rPr>
              <a:t> tegemised hakkasid lugudeks vormuma. </a:t>
            </a:r>
            <a:r>
              <a:rPr lang="et-EE" dirty="0"/>
              <a:t> 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18.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ROOTSI LUURES „UURIJANA”. LUGES STOCKHOLMI PEAPOSTKONTORIS VÄLISMAALE SAADETAVAID JA SEALT TULNUD KIRJU.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 err="1">
                <a:solidFill>
                  <a:schemeClr val="bg1"/>
                </a:solidFill>
              </a:rPr>
              <a:t>Selma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Lagerlöf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19. </a:t>
            </a:r>
            <a:r>
              <a:rPr lang="fi-FI" dirty="0" err="1">
                <a:solidFill>
                  <a:schemeClr val="bg1"/>
                </a:solidFill>
              </a:rPr>
              <a:t>Sise</a:t>
            </a:r>
            <a:r>
              <a:rPr lang="fi-FI" dirty="0">
                <a:solidFill>
                  <a:schemeClr val="bg1"/>
                </a:solidFill>
              </a:rPr>
              <a:t>- ja </a:t>
            </a:r>
            <a:r>
              <a:rPr lang="fi-FI" dirty="0" err="1">
                <a:solidFill>
                  <a:schemeClr val="bg1"/>
                </a:solidFill>
              </a:rPr>
              <a:t>välispoliitika</a:t>
            </a:r>
            <a:r>
              <a:rPr lang="fi-FI" dirty="0">
                <a:solidFill>
                  <a:schemeClr val="bg1"/>
                </a:solidFill>
              </a:rPr>
              <a:t> (</a:t>
            </a:r>
            <a:r>
              <a:rPr lang="fi-FI" dirty="0" err="1">
                <a:solidFill>
                  <a:schemeClr val="bg1"/>
                </a:solidFill>
              </a:rPr>
              <a:t>Urve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Mukk</a:t>
            </a:r>
            <a:r>
              <a:rPr lang="fi-FI" dirty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Eesti Vabariigi sajanda aastapäevaga seoses avaldas statistikaamet oma aastakalendris erinevate valdkondade kohta võrdlevaid andmeid sajanditaguse ja käesoleva aja kohta.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Üks teema on tänagi aktuaalne, kas metsa on Eestis vähe või </a:t>
            </a:r>
            <a:r>
              <a:rPr lang="et-EE" dirty="0" err="1">
                <a:solidFill>
                  <a:schemeClr val="bg1"/>
                </a:solidFill>
              </a:rPr>
              <a:t>palju…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Kui 2016. a oli Eestis 2,3 miljonit hektarit ehk üle poole Eesti pindalast metsamaad, siis millised näitajad olid aastal 1920?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19.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>
                <a:solidFill>
                  <a:schemeClr val="bg1"/>
                </a:solidFill>
              </a:rPr>
              <a:t>1920</a:t>
            </a:r>
            <a:r>
              <a:rPr lang="et-EE" dirty="0">
                <a:solidFill>
                  <a:schemeClr val="bg1"/>
                </a:solidFill>
              </a:rPr>
              <a:t>. aastal oli metsamaad 945 000 ha ehk viiendik Eesti pindalast</a:t>
            </a:r>
            <a:r>
              <a:rPr lang="et-EE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>
                <a:solidFill>
                  <a:schemeClr val="bg1"/>
                </a:solidFill>
              </a:rPr>
              <a:t>Allikas: Eesti Statistika 2018.</a:t>
            </a:r>
          </a:p>
          <a:p>
            <a:pPr marL="0" indent="0" algn="ctr">
              <a:buNone/>
            </a:pPr>
            <a:r>
              <a:rPr lang="et-EE" b="1" dirty="0" smtClean="0">
                <a:solidFill>
                  <a:schemeClr val="bg1"/>
                </a:solidFill>
              </a:rPr>
              <a:t> 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20</a:t>
            </a:r>
            <a:r>
              <a:rPr lang="et-EE" dirty="0">
                <a:solidFill>
                  <a:schemeClr val="bg1"/>
                </a:solidFill>
              </a:rPr>
              <a:t>. Muusika (Marko Vilu)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Nimeta esitaja ja helilooja (2+2p)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20.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 smtClean="0"/>
              <a:t>  </a:t>
            </a:r>
            <a:r>
              <a:rPr lang="et-EE" dirty="0" err="1">
                <a:solidFill>
                  <a:schemeClr val="bg1"/>
                </a:solidFill>
              </a:rPr>
              <a:t>Francis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Goya</a:t>
            </a:r>
            <a:r>
              <a:rPr lang="et-EE" dirty="0">
                <a:solidFill>
                  <a:schemeClr val="bg1"/>
                </a:solidFill>
              </a:rPr>
              <a:t> ,  Raimond </a:t>
            </a:r>
            <a:r>
              <a:rPr lang="et-EE" dirty="0" err="1">
                <a:solidFill>
                  <a:schemeClr val="bg1"/>
                </a:solidFill>
              </a:rPr>
              <a:t>Valgre</a:t>
            </a:r>
            <a:r>
              <a:rPr lang="et-EE" dirty="0">
                <a:solidFill>
                  <a:schemeClr val="bg1"/>
                </a:solidFill>
              </a:rPr>
              <a:t>   ("Sinilind")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21</a:t>
            </a:r>
            <a:r>
              <a:rPr lang="et-EE" dirty="0">
                <a:solidFill>
                  <a:schemeClr val="bg1"/>
                </a:solidFill>
              </a:rPr>
              <a:t>. Sport (Sirje Põder)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6.-18. oktoobrini toimusid Buenos Aireses Noorte Olümpiamängud. Eestist osales 23 noort sportlast. Neist parimana võitis mängude lõputseremoonial Eesti lippu kandnud  </a:t>
            </a:r>
            <a:r>
              <a:rPr lang="et-EE" dirty="0" err="1">
                <a:solidFill>
                  <a:schemeClr val="bg1"/>
                </a:solidFill>
              </a:rPr>
              <a:t>Greta</a:t>
            </a:r>
            <a:r>
              <a:rPr lang="et-EE" dirty="0">
                <a:solidFill>
                  <a:schemeClr val="bg1"/>
                </a:solidFill>
              </a:rPr>
              <a:t> Jaanson pronksmedali. Mis alal?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21.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SÕUDMISE ÜHEPAAT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22. </a:t>
            </a:r>
            <a:r>
              <a:rPr lang="fi-FI" dirty="0" err="1">
                <a:solidFill>
                  <a:schemeClr val="bg1"/>
                </a:solidFill>
              </a:rPr>
              <a:t>Eestlased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laias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maailmas</a:t>
            </a:r>
            <a:r>
              <a:rPr lang="fi-FI" dirty="0">
                <a:solidFill>
                  <a:schemeClr val="bg1"/>
                </a:solidFill>
              </a:rPr>
              <a:t> (Kai </a:t>
            </a:r>
            <a:r>
              <a:rPr lang="fi-FI" dirty="0" err="1">
                <a:solidFill>
                  <a:schemeClr val="bg1"/>
                </a:solidFill>
              </a:rPr>
              <a:t>Oidermaa</a:t>
            </a:r>
            <a:r>
              <a:rPr lang="fi-FI" dirty="0">
                <a:solidFill>
                  <a:schemeClr val="bg1"/>
                </a:solidFill>
              </a:rPr>
              <a:t>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Eestlasest </a:t>
            </a:r>
            <a:r>
              <a:rPr lang="et-EE" dirty="0" err="1">
                <a:solidFill>
                  <a:schemeClr val="bg1"/>
                </a:solidFill>
              </a:rPr>
              <a:t>bravuuritar</a:t>
            </a:r>
            <a:r>
              <a:rPr lang="et-EE" dirty="0">
                <a:solidFill>
                  <a:schemeClr val="bg1"/>
                </a:solidFill>
              </a:rPr>
              <a:t> Anu </a:t>
            </a:r>
            <a:r>
              <a:rPr lang="et-EE" dirty="0" err="1">
                <a:solidFill>
                  <a:schemeClr val="bg1"/>
                </a:solidFill>
              </a:rPr>
              <a:t>Saagim</a:t>
            </a:r>
            <a:r>
              <a:rPr lang="et-EE" dirty="0">
                <a:solidFill>
                  <a:schemeClr val="bg1"/>
                </a:solidFill>
              </a:rPr>
              <a:t> , seltskonnategelane ja ärinaine, on olnud  abielus välismaalastega. Kellega nendest meestest ta POLE OLNUD ABIELUS?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A) Carl </a:t>
            </a:r>
            <a:r>
              <a:rPr lang="et-EE" dirty="0" err="1">
                <a:solidFill>
                  <a:schemeClr val="bg1"/>
                </a:solidFill>
              </a:rPr>
              <a:t>Danhammer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B) </a:t>
            </a:r>
            <a:r>
              <a:rPr lang="et-EE" dirty="0" err="1">
                <a:solidFill>
                  <a:schemeClr val="bg1"/>
                </a:solidFill>
              </a:rPr>
              <a:t>Joakim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Helenius</a:t>
            </a:r>
            <a:endParaRPr lang="et-E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C) </a:t>
            </a:r>
            <a:r>
              <a:rPr lang="et-EE" dirty="0" err="1">
                <a:solidFill>
                  <a:schemeClr val="bg1"/>
                </a:solidFill>
              </a:rPr>
              <a:t>Ristomatti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Rattia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22.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 err="1">
                <a:solidFill>
                  <a:schemeClr val="bg1"/>
                </a:solidFill>
              </a:rPr>
              <a:t>Joakim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Helenius</a:t>
            </a:r>
            <a:r>
              <a:rPr lang="et-EE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15251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23</a:t>
            </a:r>
            <a:r>
              <a:rPr lang="et-EE" dirty="0">
                <a:solidFill>
                  <a:schemeClr val="bg1"/>
                </a:solidFill>
              </a:rPr>
              <a:t>. Viljandi vald (Urve Mukk)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Eesti Vabariik 100 sündmuste raames kuulutati Viljandi vallas välja ühe tuntud riigitegelase nimeline luule- ja esseekonkurss. Osalema kutsuti Viljandi valla koolide ja Viljandi Gümnaasiumi õpilased. Kelle nime ja aateid kannab see konkurss?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7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23.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Jaan Tõnisson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Allikas: valla koduleht </a:t>
            </a:r>
            <a:r>
              <a:rPr lang="et-EE" u="sng" dirty="0">
                <a:solidFill>
                  <a:schemeClr val="bg1"/>
                </a:solidFill>
                <a:hlinkClick r:id="rId5"/>
              </a:rPr>
              <a:t>https://www.viljandivald.ee/jaan-tonissoni-esse-ja-luulevoistlus</a:t>
            </a:r>
            <a:r>
              <a:rPr lang="et-EE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t-EE" dirty="0" err="1">
                <a:solidFill>
                  <a:schemeClr val="bg1"/>
                </a:solidFill>
              </a:rPr>
              <a:t>Tänassilma</a:t>
            </a:r>
            <a:r>
              <a:rPr lang="et-EE" dirty="0">
                <a:solidFill>
                  <a:schemeClr val="bg1"/>
                </a:solidFill>
              </a:rPr>
              <a:t> Külaselts, Kalmetu Põhikool ja Viljandi Vallavalitsus on kuulutanud seoses EV 100. aastapäeva ja Jaan Tõnissoni 150. sünniaastapäevaga välja luule- ja esseevõistluse teemal "Eestlane olla on uhke ja </a:t>
            </a:r>
            <a:r>
              <a:rPr lang="et-EE" dirty="0" err="1">
                <a:solidFill>
                  <a:schemeClr val="bg1"/>
                </a:solidFill>
              </a:rPr>
              <a:t>hää</a:t>
            </a:r>
            <a:r>
              <a:rPr lang="et-EE" dirty="0">
                <a:solidFill>
                  <a:schemeClr val="bg1"/>
                </a:solidFill>
              </a:rPr>
              <a:t>".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Teemavalik  tuleneb, meenutades Jaan Tõnissoni, kellel oli südames  suur eestluse- ja maa-armastus; Tõnisson  taunis teiste rahvaste (sakslased, venelased) ülemvõimu ja valitsemiskirge eestlaste üle.</a:t>
            </a:r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27234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2. Ajalugu (Anne-Ly </a:t>
            </a:r>
            <a:r>
              <a:rPr lang="et-EE" dirty="0" err="1" smtClean="0">
                <a:solidFill>
                  <a:schemeClr val="bg1"/>
                </a:solidFill>
              </a:rPr>
              <a:t>Ütsik</a:t>
            </a:r>
            <a:r>
              <a:rPr lang="et-EE" dirty="0" smtClean="0">
                <a:solidFill>
                  <a:schemeClr val="bg1"/>
                </a:solidFill>
              </a:rPr>
              <a:t>))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1138429"/>
            <a:ext cx="10972800" cy="4987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27</a:t>
            </a:r>
            <a:r>
              <a:rPr lang="et-EE" dirty="0" smtClean="0">
                <a:solidFill>
                  <a:schemeClr val="bg1"/>
                </a:solidFill>
              </a:rPr>
              <a:t>. aprillist </a:t>
            </a:r>
            <a:r>
              <a:rPr lang="et-EE" dirty="0">
                <a:solidFill>
                  <a:schemeClr val="bg1"/>
                </a:solidFill>
              </a:rPr>
              <a:t>1923 ilmub Eesti Kirjanike Liidu ajakiri LOOMING. Ajakiri ilmub tänapäevani, olles vanim Eestis ilmuv kirjandusajakiri. Hetkel toimetab seda 2016.aastast alates </a:t>
            </a:r>
            <a:r>
              <a:rPr lang="et-EE" dirty="0" err="1">
                <a:solidFill>
                  <a:schemeClr val="bg1"/>
                </a:solidFill>
              </a:rPr>
              <a:t>Janika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Kronberg</a:t>
            </a:r>
            <a:r>
              <a:rPr lang="et-EE" dirty="0">
                <a:solidFill>
                  <a:schemeClr val="bg1"/>
                </a:solidFill>
              </a:rPr>
              <a:t>. Kes oli aga selle ajakirja idee autor ja ühtlasi ka esimene toimetaja?</a:t>
            </a:r>
          </a:p>
        </p:txBody>
      </p:sp>
    </p:spTree>
    <p:extLst>
      <p:ext uri="{BB962C8B-B14F-4D97-AF65-F5344CB8AC3E}">
        <p14:creationId xmlns:p14="http://schemas.microsoft.com/office/powerpoint/2010/main" val="19122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24</a:t>
            </a:r>
            <a:r>
              <a:rPr lang="et-EE" dirty="0">
                <a:solidFill>
                  <a:schemeClr val="bg1"/>
                </a:solidFill>
              </a:rPr>
              <a:t>. </a:t>
            </a:r>
            <a:r>
              <a:rPr lang="et-EE" dirty="0" err="1">
                <a:solidFill>
                  <a:schemeClr val="bg1"/>
                </a:solidFill>
              </a:rPr>
              <a:t>Varia</a:t>
            </a:r>
            <a:r>
              <a:rPr lang="et-EE" dirty="0">
                <a:solidFill>
                  <a:schemeClr val="bg1"/>
                </a:solidFill>
              </a:rPr>
              <a:t> (Sirje Põder)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27. oktoobril (8.11. ukj) 1917 kuulutas Eestimaa kubermangus end kõrgeimaks võimuks 4 päeva varem loodud initsiatiivgrupp … Mis  nime see kandis?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Kubermangukomissarilt Jaan Poskalt võttis asjaajamise üle selle „organisatsiooni” esimehe asetäitja Kes?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(2 + 2 punkti)  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24.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55440" y="1052737"/>
            <a:ext cx="10526960" cy="507343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EESTIMAA SÕJA-REVOLUTSIOONIKOMITEE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		VIKTOR KINGISSEPP</a:t>
            </a:r>
          </a:p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150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Lisaküsimus (Sirje Põder)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7. novembril …. toimus Vabaduse väljakul  viimane </a:t>
            </a:r>
            <a:r>
              <a:rPr lang="et-EE" u="sng" dirty="0">
                <a:solidFill>
                  <a:schemeClr val="bg1"/>
                </a:solidFill>
                <a:hlinkClick r:id="rId5" tooltip="Nõukogude Liit"/>
              </a:rPr>
              <a:t>Nõukogude Liidu</a:t>
            </a:r>
            <a:r>
              <a:rPr lang="et-EE" dirty="0">
                <a:solidFill>
                  <a:schemeClr val="bg1"/>
                </a:solidFill>
              </a:rPr>
              <a:t> sõjaväeparaad Tallinnas. Mis aastal?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Lisaküsimuse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24000" y="1138429"/>
            <a:ext cx="10944000" cy="4987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1990</a:t>
            </a:r>
          </a:p>
          <a:p>
            <a:pPr marL="0" indent="0" algn="ctr">
              <a:buNone/>
            </a:pP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1272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Tähelepanu!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TÄHELEPANU!</a:t>
            </a: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Järgmine mäng toimub </a:t>
            </a:r>
          </a:p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11. aprillil </a:t>
            </a:r>
            <a:r>
              <a:rPr lang="et-EE" dirty="0" err="1" smtClean="0">
                <a:solidFill>
                  <a:schemeClr val="bg1"/>
                </a:solidFill>
              </a:rPr>
              <a:t>Ramsi</a:t>
            </a:r>
            <a:r>
              <a:rPr lang="et-EE" dirty="0" smtClean="0">
                <a:solidFill>
                  <a:schemeClr val="bg1"/>
                </a:solidFill>
              </a:rPr>
              <a:t> Vaba Aja Keskuses!</a:t>
            </a:r>
          </a:p>
        </p:txBody>
      </p:sp>
    </p:spTree>
    <p:extLst>
      <p:ext uri="{BB962C8B-B14F-4D97-AF65-F5344CB8AC3E}">
        <p14:creationId xmlns:p14="http://schemas.microsoft.com/office/powerpoint/2010/main" val="26354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alkiri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4294967295"/>
          </p:nvPr>
        </p:nvSpPr>
        <p:spPr>
          <a:xfrm>
            <a:off x="0" y="1138238"/>
            <a:ext cx="10972800" cy="4987925"/>
          </a:xfrm>
        </p:spPr>
        <p:txBody>
          <a:bodyPr numCol="8">
            <a:normAutofit/>
          </a:bodyPr>
          <a:lstStyle/>
          <a:p>
            <a:pPr marL="0" indent="0" algn="ctr">
              <a:buNone/>
            </a:pPr>
            <a:r>
              <a:rPr lang="et-EE" dirty="0" smtClean="0">
                <a:solidFill>
                  <a:schemeClr val="bg1"/>
                </a:solidFill>
              </a:rPr>
              <a:t> 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4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5818654"/>
          </a:xfrm>
        </p:spPr>
        <p:txBody>
          <a:bodyPr/>
          <a:lstStyle/>
          <a:p>
            <a:pPr algn="ctr"/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6655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2. Vastus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 err="1">
                <a:solidFill>
                  <a:schemeClr val="bg1"/>
                </a:solidFill>
              </a:rPr>
              <a:t>Friedebert</a:t>
            </a:r>
            <a:r>
              <a:rPr lang="et-EE" dirty="0">
                <a:solidFill>
                  <a:schemeClr val="bg1"/>
                </a:solidFill>
              </a:rPr>
              <a:t> Tuglas (1886-1971)</a:t>
            </a:r>
          </a:p>
          <a:p>
            <a:pPr marL="0" indent="0">
              <a:buNone/>
            </a:pPr>
            <a:r>
              <a:rPr lang="et-EE" dirty="0"/>
              <a:t> 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3.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Ettevõtlus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majandus</a:t>
            </a:r>
            <a:r>
              <a:rPr lang="fi-FI" dirty="0">
                <a:solidFill>
                  <a:schemeClr val="bg1"/>
                </a:solidFill>
              </a:rPr>
              <a:t> (Marko Vilu)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Esmaspäevast 05.11.18 </a:t>
            </a:r>
            <a:r>
              <a:rPr lang="et-EE" dirty="0" smtClean="0">
                <a:solidFill>
                  <a:schemeClr val="bg1"/>
                </a:solidFill>
              </a:rPr>
              <a:t>algas </a:t>
            </a:r>
            <a:r>
              <a:rPr lang="et-EE" dirty="0">
                <a:solidFill>
                  <a:schemeClr val="bg1"/>
                </a:solidFill>
              </a:rPr>
              <a:t>kaasava eelarve hääletus.</a:t>
            </a:r>
          </a:p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Tänavu pannakse rahvahääletusele 30 000 euro nimel konkureerima </a:t>
            </a:r>
            <a:r>
              <a:rPr lang="et-EE" dirty="0" err="1">
                <a:solidFill>
                  <a:schemeClr val="bg1"/>
                </a:solidFill>
              </a:rPr>
              <a:t>____</a:t>
            </a:r>
            <a:r>
              <a:rPr lang="et-EE" dirty="0">
                <a:solidFill>
                  <a:schemeClr val="bg1"/>
                </a:solidFill>
              </a:rPr>
              <a:t> väljasõelutud ideed. Mitu ideed sellel aastal võistleb?</a:t>
            </a:r>
          </a:p>
          <a:p>
            <a:pPr marL="0" indent="0">
              <a:buNone/>
            </a:pPr>
            <a:r>
              <a:rPr lang="et-EE" dirty="0"/>
              <a:t>   </a:t>
            </a:r>
          </a:p>
          <a:p>
            <a:pPr marL="0" indent="0">
              <a:buNone/>
            </a:pPr>
            <a:r>
              <a:rPr lang="et-EE" dirty="0"/>
              <a:t> </a:t>
            </a:r>
          </a:p>
          <a:p>
            <a:pPr marL="0" indent="0" algn="ctr">
              <a:buNone/>
            </a:pP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3. Vastus</a:t>
            </a:r>
            <a:br>
              <a:rPr lang="et-EE" dirty="0" smtClean="0">
                <a:solidFill>
                  <a:schemeClr val="bg1"/>
                </a:solidFill>
              </a:rPr>
            </a:br>
            <a:r>
              <a:rPr lang="et-EE" dirty="0">
                <a:solidFill>
                  <a:schemeClr val="bg1"/>
                </a:solidFill>
              </a:rPr>
              <a:t/>
            </a:r>
            <a:br>
              <a:rPr lang="et-EE" dirty="0">
                <a:solidFill>
                  <a:schemeClr val="bg1"/>
                </a:solidFill>
              </a:rPr>
            </a:b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dirty="0">
                <a:solidFill>
                  <a:schemeClr val="bg1"/>
                </a:solidFill>
              </a:rPr>
              <a:t>14</a:t>
            </a:r>
            <a:r>
              <a:rPr lang="et-EE" dirty="0"/>
              <a:t> </a:t>
            </a:r>
            <a:endParaRPr lang="et-E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"/>
          <p:cNvCxnSpPr/>
          <p:nvPr/>
        </p:nvCxnSpPr>
        <p:spPr>
          <a:xfrm>
            <a:off x="551384" y="6165304"/>
            <a:ext cx="1108923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20000"/>
                  </a:schemeClr>
                </a:gs>
                <a:gs pos="50000">
                  <a:schemeClr val="bg1"/>
                </a:gs>
                <a:gs pos="97000">
                  <a:schemeClr val="bg1">
                    <a:alpha val="26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3523"/>
              </p:ext>
            </p:extLst>
          </p:nvPr>
        </p:nvGraphicFramePr>
        <p:xfrm>
          <a:off x="553059" y="6237312"/>
          <a:ext cx="1944216" cy="39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CorelDRAW" r:id="rId3" imgW="3102207" imgH="631530" progId="CorelDraw.Graphic.16">
                  <p:embed/>
                </p:oleObj>
              </mc:Choice>
              <mc:Fallback>
                <p:oleObj name="CorelDRAW" r:id="rId3" imgW="3102207" imgH="6315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59" y="6237312"/>
                        <a:ext cx="1944216" cy="39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4. Loodus</a:t>
            </a:r>
            <a:r>
              <a:rPr lang="et-EE" dirty="0">
                <a:solidFill>
                  <a:schemeClr val="bg1"/>
                </a:solidFill>
              </a:rPr>
              <a:t>, </a:t>
            </a:r>
            <a:r>
              <a:rPr lang="et-EE" dirty="0" smtClean="0">
                <a:solidFill>
                  <a:schemeClr val="bg1"/>
                </a:solidFill>
              </a:rPr>
              <a:t>geograafia </a:t>
            </a:r>
            <a:r>
              <a:rPr lang="et-EE" dirty="0">
                <a:solidFill>
                  <a:schemeClr val="bg1"/>
                </a:solidFill>
              </a:rPr>
              <a:t>(Anneli </a:t>
            </a:r>
            <a:r>
              <a:rPr lang="et-EE" dirty="0" err="1">
                <a:solidFill>
                  <a:schemeClr val="bg1"/>
                </a:solidFill>
              </a:rPr>
              <a:t>Sims</a:t>
            </a:r>
            <a:r>
              <a:rPr lang="et-EE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bg1"/>
                </a:solidFill>
              </a:rPr>
              <a:t>Ajaloost on teada Transvaali Vabariik (asus praeguse LAV territooriumil). Millises Eestimaa paigas aga asub Transvaali tänav?</a:t>
            </a:r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 algn="ctr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1306</Words>
  <Application>Microsoft Office PowerPoint</Application>
  <PresentationFormat>Kohandatud</PresentationFormat>
  <Paragraphs>164</Paragraphs>
  <Slides>56</Slides>
  <Notes>0</Notes>
  <HiddenSlides>0</HiddenSlides>
  <MMClips>0</MMClips>
  <ScaleCrop>false</ScaleCrop>
  <HeadingPairs>
    <vt:vector size="6" baseType="variant"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56</vt:i4>
      </vt:variant>
    </vt:vector>
  </HeadingPairs>
  <TitlesOfParts>
    <vt:vector size="58" baseType="lpstr">
      <vt:lpstr>Office Theme</vt:lpstr>
      <vt:lpstr>CorelDRAW</vt:lpstr>
      <vt:lpstr>PowerPointi esitlus</vt:lpstr>
      <vt:lpstr>PowerPointi esitlus</vt:lpstr>
      <vt:lpstr>1. Kirjandus (Kai Oidermaa)</vt:lpstr>
      <vt:lpstr>1. Vastus</vt:lpstr>
      <vt:lpstr>2. Ajalugu (Anne-Ly Ütsik))</vt:lpstr>
      <vt:lpstr>2. Vastus</vt:lpstr>
      <vt:lpstr>3. Ettevõtlus, majandus (Marko Vilu)</vt:lpstr>
      <vt:lpstr>3. Vastus  </vt:lpstr>
      <vt:lpstr>4. Loodus, geograafia (Anneli Sims)</vt:lpstr>
      <vt:lpstr>4. Vastus</vt:lpstr>
      <vt:lpstr>5. Kultuur (Anne-Ly Ütsik)</vt:lpstr>
      <vt:lpstr>5. Vastus</vt:lpstr>
      <vt:lpstr>6. Kes on kes?  (Sirje Põder)</vt:lpstr>
      <vt:lpstr>6. Vastus</vt:lpstr>
      <vt:lpstr>7. Sise- ja välispoliitika (Urve Mukk)</vt:lpstr>
      <vt:lpstr>7. Vastus</vt:lpstr>
      <vt:lpstr>8. Muusika (Marko Vilu)</vt:lpstr>
      <vt:lpstr>8. Vastus</vt:lpstr>
      <vt:lpstr>9. Sport (Sirje Põder)</vt:lpstr>
      <vt:lpstr>9. Vastus</vt:lpstr>
      <vt:lpstr>10. Eestlased laias maailmas (Kai Oidermaa)</vt:lpstr>
      <vt:lpstr>10. Vastus</vt:lpstr>
      <vt:lpstr>11. Viljandi vald (Urve Mukk)</vt:lpstr>
      <vt:lpstr>11. Vastus</vt:lpstr>
      <vt:lpstr>12. Varia (Sirje Põder)</vt:lpstr>
      <vt:lpstr>12. Vastus</vt:lpstr>
      <vt:lpstr>PowerPointi esitlus</vt:lpstr>
      <vt:lpstr>13. Kirjandus (Kai Oidermaa)</vt:lpstr>
      <vt:lpstr>13. Vastus</vt:lpstr>
      <vt:lpstr>14. Ajalugu (Anne-Ly Ütsik)</vt:lpstr>
      <vt:lpstr>14. Vastus</vt:lpstr>
      <vt:lpstr>15. Ettevõtlus, majandus (Marko Vilu)</vt:lpstr>
      <vt:lpstr>15. Vastus</vt:lpstr>
      <vt:lpstr>16. Loodus, geograafia (Anneli Sims)</vt:lpstr>
      <vt:lpstr>16. Vastus</vt:lpstr>
      <vt:lpstr>17. Kultuur (Anne-Ly Ütsik)</vt:lpstr>
      <vt:lpstr>17. Vastus</vt:lpstr>
      <vt:lpstr>18. Kes on kes? (Sirje Põder)</vt:lpstr>
      <vt:lpstr>18. Vastus</vt:lpstr>
      <vt:lpstr>19. Sise- ja välispoliitika (Urve Mukk)</vt:lpstr>
      <vt:lpstr>19. Vastus</vt:lpstr>
      <vt:lpstr>20. Muusika (Marko Vilu)</vt:lpstr>
      <vt:lpstr>20. Vastus</vt:lpstr>
      <vt:lpstr>21. Sport (Sirje Põder)</vt:lpstr>
      <vt:lpstr>21. Vastus</vt:lpstr>
      <vt:lpstr>22. Eestlased laias maailmas (Kai Oidermaa)</vt:lpstr>
      <vt:lpstr>22. Vastus</vt:lpstr>
      <vt:lpstr>23. Viljandi vald (Urve Mukk)</vt:lpstr>
      <vt:lpstr>23. Vastus</vt:lpstr>
      <vt:lpstr>24. Varia (Sirje Põder)</vt:lpstr>
      <vt:lpstr>24. Vastus</vt:lpstr>
      <vt:lpstr>Lisaküsimus (Sirje Põder)</vt:lpstr>
      <vt:lpstr>Lisaküsimuse vastus</vt:lpstr>
      <vt:lpstr>Tähelepanu!</vt:lpstr>
      <vt:lpstr>PowerPointi esitlus</vt:lpstr>
      <vt:lpstr>PowerPointi esitlus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2014-06-18T18:35:22Z</dcterms:created>
  <dcterms:modified xsi:type="dcterms:W3CDTF">2018-11-05T20:18:05Z</dcterms:modified>
</cp:coreProperties>
</file>