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8"/>
  </p:notesMasterIdLst>
  <p:sldIdLst>
    <p:sldId id="300" r:id="rId2"/>
    <p:sldId id="325" r:id="rId3"/>
    <p:sldId id="301" r:id="rId4"/>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6" r:id="rId28"/>
    <p:sldId id="332" r:id="rId29"/>
    <p:sldId id="327" r:id="rId30"/>
    <p:sldId id="328" r:id="rId31"/>
    <p:sldId id="329" r:id="rId32"/>
    <p:sldId id="330" r:id="rId33"/>
    <p:sldId id="331" r:id="rId34"/>
    <p:sldId id="333" r:id="rId35"/>
    <p:sldId id="334" r:id="rId36"/>
    <p:sldId id="335" r:id="rId37"/>
    <p:sldId id="336" r:id="rId38"/>
    <p:sldId id="337" r:id="rId39"/>
    <p:sldId id="338" r:id="rId40"/>
    <p:sldId id="339" r:id="rId41"/>
    <p:sldId id="340" r:id="rId42"/>
    <p:sldId id="341" r:id="rId43"/>
    <p:sldId id="342" r:id="rId44"/>
    <p:sldId id="343" r:id="rId45"/>
    <p:sldId id="344" r:id="rId46"/>
    <p:sldId id="345" r:id="rId47"/>
    <p:sldId id="346" r:id="rId48"/>
    <p:sldId id="347" r:id="rId49"/>
    <p:sldId id="348" r:id="rId50"/>
    <p:sldId id="349" r:id="rId51"/>
    <p:sldId id="350" r:id="rId52"/>
    <p:sldId id="351" r:id="rId53"/>
    <p:sldId id="352" r:id="rId54"/>
    <p:sldId id="354" r:id="rId55"/>
    <p:sldId id="355" r:id="rId56"/>
    <p:sldId id="353" r:id="rId57"/>
  </p:sldIdLst>
  <p:sldSz cx="12192000"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7CC9"/>
    <a:srgbClr val="DEA400"/>
    <a:srgbClr val="926F00"/>
    <a:srgbClr val="5ED802"/>
    <a:srgbClr val="66EC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1" d="100"/>
          <a:sy n="61" d="100"/>
        </p:scale>
        <p:origin x="514" y="43"/>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488F7-1FAC-40D2-BB7E-BA3CE28D8950}" type="datetimeFigureOut">
              <a:rPr lang="en-US" smtClean="0"/>
              <a:pPr/>
              <a:t>3/5/2019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D21D1-52E2-420B-B491-CFF6D7BB79FB}" type="slidenum">
              <a:rPr lang="en-US" smtClean="0"/>
              <a:pPr/>
              <a:t>‹#›</a:t>
            </a:fld>
            <a:endParaRPr lang="en-US"/>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0" y="3886200"/>
            <a:ext cx="12192000" cy="2971800"/>
          </a:xfrm>
          <a:prstGeom prst="rect">
            <a:avLst/>
          </a:prstGeom>
          <a:gradFill flip="none" rotWithShape="1">
            <a:gsLst>
              <a:gs pos="100000">
                <a:schemeClr val="bg1">
                  <a:lumMod val="65000"/>
                  <a:alpha val="53000"/>
                </a:schemeClr>
              </a:gs>
              <a:gs pos="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sz="2400">
              <a:solidFill>
                <a:prstClr val="white"/>
              </a:solidFill>
            </a:endParaRPr>
          </a:p>
        </p:txBody>
      </p:sp>
      <p:sp>
        <p:nvSpPr>
          <p:cNvPr id="2" name="Title 1"/>
          <p:cNvSpPr>
            <a:spLocks noGrp="1"/>
          </p:cNvSpPr>
          <p:nvPr>
            <p:ph type="ctrTitle"/>
          </p:nvPr>
        </p:nvSpPr>
        <p:spPr>
          <a:xfrm>
            <a:off x="914400" y="3887117"/>
            <a:ext cx="10363200" cy="610820"/>
          </a:xfrm>
        </p:spPr>
        <p:txBody>
          <a:bodyPr/>
          <a:lstStyle>
            <a:lvl1pPr algn="ctr">
              <a:defRPr lang="en-US" sz="4000"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1828800" y="4399020"/>
            <a:ext cx="8534400" cy="764440"/>
          </a:xfr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Tree>
    <p:extLst>
      <p:ext uri="{BB962C8B-B14F-4D97-AF65-F5344CB8AC3E}">
        <p14:creationId xmlns:p14="http://schemas.microsoft.com/office/powerpoint/2010/main" val="174154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4"/>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717" y="5367342"/>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75381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984158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535022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5404F2-BE9A-4460-8815-8F645183555F}" type="datetimeFigureOut">
              <a:rPr lang="en-US" smtClean="0"/>
              <a:pPr/>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957718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51923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118170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pPr/>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05318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7"/>
            <a:ext cx="5389033"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404F2-BE9A-4460-8815-8F645183555F}" type="datetimeFigureOut">
              <a:rPr lang="en-US" smtClean="0"/>
              <a:pPr/>
              <a:t>3/5/2019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795899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3/5/2019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42987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3/5/2019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681249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3"/>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6"/>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6"/>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129081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3"/>
            <a:ext cx="10972800" cy="711081"/>
          </a:xfrm>
          <a:prstGeom prst="rect">
            <a:avLst/>
          </a:prstGeom>
        </p:spPr>
        <p:txBody>
          <a:bodyPr vert="horz" lIns="121899" tIns="60949" rIns="121899" bIns="60949" rtlCol="0" anchor="ctr">
            <a:normAutofit/>
          </a:bodyPr>
          <a:lstStyle/>
          <a:p>
            <a:r>
              <a:rPr lang="en-US" dirty="0"/>
              <a:t>Click to edit Master title style</a:t>
            </a:r>
          </a:p>
        </p:txBody>
      </p:sp>
      <p:sp>
        <p:nvSpPr>
          <p:cNvPr id="3" name="Text Placeholder 2"/>
          <p:cNvSpPr>
            <a:spLocks noGrp="1"/>
          </p:cNvSpPr>
          <p:nvPr>
            <p:ph type="body" idx="1"/>
          </p:nvPr>
        </p:nvSpPr>
        <p:spPr>
          <a:xfrm>
            <a:off x="609600" y="1138429"/>
            <a:ext cx="10972800" cy="4987739"/>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425404F2-BE9A-4460-8815-8F645183555F}" type="datetimeFigureOut">
              <a:rPr lang="en-US" smtClean="0"/>
              <a:pPr/>
              <a:t>3/5/2019</a:t>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vmlDrawing" Target="../drawings/vmlDrawing10.vml"/><Relationship Id="rId6" Type="http://schemas.openxmlformats.org/officeDocument/2006/relationships/hyperlink" Target="https://www.looduskalender.ee/n/node/3144" TargetMode="External"/><Relationship Id="rId5" Type="http://schemas.openxmlformats.org/officeDocument/2006/relationships/hyperlink" Target="https://www.keskkonnaamet.ee/sites/default/files/news-related-files/aasta_tegijad_2019_est_a3.pdf" TargetMode="Externa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vmlDrawing" Target="../drawings/vmlDrawing11.v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3.xml"/><Relationship Id="rId1" Type="http://schemas.openxmlformats.org/officeDocument/2006/relationships/vmlDrawing" Target="../drawings/vmlDrawing12.v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8" Type="http://schemas.openxmlformats.org/officeDocument/2006/relationships/image" Target="http://www3.pictures.zimbio.com/gi/Maicel+Uibo+14th+IAAF+World+Athletics+Championships+oRNfInXsICJl.jpg" TargetMode="External"/><Relationship Id="rId3" Type="http://schemas.openxmlformats.org/officeDocument/2006/relationships/oleObject" Target="../embeddings/oleObject13.bin"/><Relationship Id="rId7" Type="http://schemas.openxmlformats.org/officeDocument/2006/relationships/image" Target="../media/image4.jpeg"/><Relationship Id="rId2" Type="http://schemas.openxmlformats.org/officeDocument/2006/relationships/slideLayout" Target="../slideLayouts/slideLayout3.xml"/><Relationship Id="rId1" Type="http://schemas.openxmlformats.org/officeDocument/2006/relationships/vmlDrawing" Target="../drawings/vmlDrawing13.vml"/><Relationship Id="rId6" Type="http://schemas.openxmlformats.org/officeDocument/2006/relationships/image" Target="https://f12.pmo.ee/NpC_4ZADgAzdlZAyaJbIfxC44MA=/685x410/smart/nginx/o/2017/05/11/6651123t1hbfc0.jpg" TargetMode="External"/><Relationship Id="rId5" Type="http://schemas.openxmlformats.org/officeDocument/2006/relationships/image" Target="../media/image3.jpeg"/><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xml"/><Relationship Id="rId1" Type="http://schemas.openxmlformats.org/officeDocument/2006/relationships/vmlDrawing" Target="../drawings/vmlDrawing14.v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xml"/><Relationship Id="rId1" Type="http://schemas.openxmlformats.org/officeDocument/2006/relationships/vmlDrawing" Target="../drawings/vmlDrawing15.v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xml"/><Relationship Id="rId1" Type="http://schemas.openxmlformats.org/officeDocument/2006/relationships/vmlDrawing" Target="../drawings/vmlDrawing16.v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xml"/><Relationship Id="rId1" Type="http://schemas.openxmlformats.org/officeDocument/2006/relationships/vmlDrawing" Target="../drawings/vmlDrawing17.vml"/><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3.xml"/><Relationship Id="rId1" Type="http://schemas.openxmlformats.org/officeDocument/2006/relationships/vmlDrawing" Target="../drawings/vmlDrawing18.vml"/><Relationship Id="rId5" Type="http://schemas.openxmlformats.org/officeDocument/2006/relationships/image" Target="../media/image5.jpeg"/><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3.xml"/><Relationship Id="rId1" Type="http://schemas.openxmlformats.org/officeDocument/2006/relationships/vmlDrawing" Target="../drawings/vmlDrawing19.v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3.xml"/><Relationship Id="rId1" Type="http://schemas.openxmlformats.org/officeDocument/2006/relationships/vmlDrawing" Target="../drawings/vmlDrawing20.v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3.xml"/><Relationship Id="rId1" Type="http://schemas.openxmlformats.org/officeDocument/2006/relationships/vmlDrawing" Target="../drawings/vmlDrawing21.vml"/><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3.xml"/><Relationship Id="rId1" Type="http://schemas.openxmlformats.org/officeDocument/2006/relationships/vmlDrawing" Target="../drawings/vmlDrawing22.vml"/><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3.xml"/><Relationship Id="rId1" Type="http://schemas.openxmlformats.org/officeDocument/2006/relationships/vmlDrawing" Target="../drawings/vmlDrawing23.vml"/><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3.xml"/><Relationship Id="rId1" Type="http://schemas.openxmlformats.org/officeDocument/2006/relationships/vmlDrawing" Target="../drawings/vmlDrawing24.vml"/><Relationship Id="rId5" Type="http://schemas.openxmlformats.org/officeDocument/2006/relationships/hyperlink" Target="https://www.viljandivald.ee/viljandi-vald-tunnustab-ja-tanab" TargetMode="External"/><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3.xml"/><Relationship Id="rId1" Type="http://schemas.openxmlformats.org/officeDocument/2006/relationships/vmlDrawing" Target="../drawings/vmlDrawing25.vml"/><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3.xml"/><Relationship Id="rId1" Type="http://schemas.openxmlformats.org/officeDocument/2006/relationships/vmlDrawing" Target="../drawings/vmlDrawing26.vml"/><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3.xml"/><Relationship Id="rId1" Type="http://schemas.openxmlformats.org/officeDocument/2006/relationships/vmlDrawing" Target="../drawings/vmlDrawing27.vml"/><Relationship Id="rId4" Type="http://schemas.openxmlformats.org/officeDocument/2006/relationships/image" Target="../media/image1.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3.xml"/><Relationship Id="rId1" Type="http://schemas.openxmlformats.org/officeDocument/2006/relationships/vmlDrawing" Target="../drawings/vmlDrawing28.vml"/><Relationship Id="rId4" Type="http://schemas.openxmlformats.org/officeDocument/2006/relationships/image" Target="../media/image1.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3.xml"/><Relationship Id="rId1" Type="http://schemas.openxmlformats.org/officeDocument/2006/relationships/vmlDrawing" Target="../drawings/vmlDrawing29.v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3.xml"/><Relationship Id="rId1" Type="http://schemas.openxmlformats.org/officeDocument/2006/relationships/vmlDrawing" Target="../drawings/vmlDrawing30.vml"/><Relationship Id="rId4" Type="http://schemas.openxmlformats.org/officeDocument/2006/relationships/image" Target="../media/image1.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3.xml"/><Relationship Id="rId1" Type="http://schemas.openxmlformats.org/officeDocument/2006/relationships/vmlDrawing" Target="../drawings/vmlDrawing31.vml"/><Relationship Id="rId4" Type="http://schemas.openxmlformats.org/officeDocument/2006/relationships/image" Target="../media/image1.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3.xml"/><Relationship Id="rId1" Type="http://schemas.openxmlformats.org/officeDocument/2006/relationships/vmlDrawing" Target="../drawings/vmlDrawing32.vml"/><Relationship Id="rId4" Type="http://schemas.openxmlformats.org/officeDocument/2006/relationships/image" Target="../media/image1.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3.xml"/><Relationship Id="rId1" Type="http://schemas.openxmlformats.org/officeDocument/2006/relationships/vmlDrawing" Target="../drawings/vmlDrawing33.vml"/><Relationship Id="rId5" Type="http://schemas.openxmlformats.org/officeDocument/2006/relationships/image" Target="../media/image6.jpeg"/><Relationship Id="rId4" Type="http://schemas.openxmlformats.org/officeDocument/2006/relationships/image" Target="../media/image1.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3.xml"/><Relationship Id="rId1" Type="http://schemas.openxmlformats.org/officeDocument/2006/relationships/vmlDrawing" Target="../drawings/vmlDrawing34.vml"/><Relationship Id="rId4" Type="http://schemas.openxmlformats.org/officeDocument/2006/relationships/image" Target="../media/image1.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3.xml"/><Relationship Id="rId1" Type="http://schemas.openxmlformats.org/officeDocument/2006/relationships/vmlDrawing" Target="../drawings/vmlDrawing35.vml"/><Relationship Id="rId5" Type="http://schemas.openxmlformats.org/officeDocument/2006/relationships/hyperlink" Target="https://et.wikipedia.org/w/index.php?title=Kategooria:L&#228;&#228;ne-Viru_maakonna_k&#252;lad&amp;page" TargetMode="External"/><Relationship Id="rId4" Type="http://schemas.openxmlformats.org/officeDocument/2006/relationships/image" Target="../media/image1.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3.xml"/><Relationship Id="rId1" Type="http://schemas.openxmlformats.org/officeDocument/2006/relationships/vmlDrawing" Target="../drawings/vmlDrawing36.vml"/><Relationship Id="rId4" Type="http://schemas.openxmlformats.org/officeDocument/2006/relationships/image" Target="../media/image1.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3.xml"/><Relationship Id="rId1" Type="http://schemas.openxmlformats.org/officeDocument/2006/relationships/vmlDrawing" Target="../drawings/vmlDrawing37.vml"/><Relationship Id="rId4" Type="http://schemas.openxmlformats.org/officeDocument/2006/relationships/image" Target="../media/image1.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3.xml"/><Relationship Id="rId1" Type="http://schemas.openxmlformats.org/officeDocument/2006/relationships/vmlDrawing" Target="../drawings/vmlDrawing38.vml"/><Relationship Id="rId6" Type="http://schemas.openxmlformats.org/officeDocument/2006/relationships/image" Target="https://f9.pmo.ee/fhxEYQVlB--KpTxAZuW5mwL4cVg=/685x410/smart/nginx/o/2016/04/27/5310325t1haf5c.jpg" TargetMode="External"/><Relationship Id="rId5" Type="http://schemas.openxmlformats.org/officeDocument/2006/relationships/image" Target="../media/image7.jpeg"/><Relationship Id="rId4" Type="http://schemas.openxmlformats.org/officeDocument/2006/relationships/image" Target="../media/image1.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3.xml"/><Relationship Id="rId1" Type="http://schemas.openxmlformats.org/officeDocument/2006/relationships/vmlDrawing" Target="../drawings/vmlDrawing39.v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image" Target="../media/image1.e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3.xml"/><Relationship Id="rId1" Type="http://schemas.openxmlformats.org/officeDocument/2006/relationships/vmlDrawing" Target="../drawings/vmlDrawing40.vml"/><Relationship Id="rId4" Type="http://schemas.openxmlformats.org/officeDocument/2006/relationships/image" Target="../media/image1.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3.xml"/><Relationship Id="rId1" Type="http://schemas.openxmlformats.org/officeDocument/2006/relationships/vmlDrawing" Target="../drawings/vmlDrawing41.vml"/><Relationship Id="rId5" Type="http://schemas.openxmlformats.org/officeDocument/2006/relationships/hyperlink" Target="https://majandus24.postimees.ee/6519836/fotod-juri-ratas-avaldas-loodust-et-otselennud-dubaisse-pole-enam-kaugel?_" TargetMode="External"/><Relationship Id="rId4" Type="http://schemas.openxmlformats.org/officeDocument/2006/relationships/image" Target="../media/image1.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3.xml"/><Relationship Id="rId1" Type="http://schemas.openxmlformats.org/officeDocument/2006/relationships/vmlDrawing" Target="../drawings/vmlDrawing42.vml"/><Relationship Id="rId4" Type="http://schemas.openxmlformats.org/officeDocument/2006/relationships/image" Target="../media/image1.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3.xml"/><Relationship Id="rId1" Type="http://schemas.openxmlformats.org/officeDocument/2006/relationships/vmlDrawing" Target="../drawings/vmlDrawing43.vml"/><Relationship Id="rId5" Type="http://schemas.openxmlformats.org/officeDocument/2006/relationships/image" Target="../media/image8.jpeg"/><Relationship Id="rId4" Type="http://schemas.openxmlformats.org/officeDocument/2006/relationships/image" Target="../media/image1.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3.xml"/><Relationship Id="rId1" Type="http://schemas.openxmlformats.org/officeDocument/2006/relationships/vmlDrawing" Target="../drawings/vmlDrawing44.vml"/><Relationship Id="rId6" Type="http://schemas.openxmlformats.org/officeDocument/2006/relationships/image" Target="https://screenshotscdn.firefoxusercontent.com/images/675b6596-8f5b-4808-833a-a3264e4a7ea9.png" TargetMode="External"/><Relationship Id="rId5" Type="http://schemas.openxmlformats.org/officeDocument/2006/relationships/image" Target="../media/image9.png"/><Relationship Id="rId4" Type="http://schemas.openxmlformats.org/officeDocument/2006/relationships/image" Target="../media/image1.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3.xml"/><Relationship Id="rId1" Type="http://schemas.openxmlformats.org/officeDocument/2006/relationships/vmlDrawing" Target="../drawings/vmlDrawing45.vml"/><Relationship Id="rId4" Type="http://schemas.openxmlformats.org/officeDocument/2006/relationships/image" Target="../media/image1.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3.xml"/><Relationship Id="rId1" Type="http://schemas.openxmlformats.org/officeDocument/2006/relationships/vmlDrawing" Target="../drawings/vmlDrawing46.vml"/><Relationship Id="rId4" Type="http://schemas.openxmlformats.org/officeDocument/2006/relationships/image" Target="../media/image1.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3.xml"/><Relationship Id="rId1" Type="http://schemas.openxmlformats.org/officeDocument/2006/relationships/vmlDrawing" Target="../drawings/vmlDrawing47.vml"/><Relationship Id="rId4" Type="http://schemas.openxmlformats.org/officeDocument/2006/relationships/image" Target="../media/image1.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3.xml"/><Relationship Id="rId1" Type="http://schemas.openxmlformats.org/officeDocument/2006/relationships/vmlDrawing" Target="../drawings/vmlDrawing48.vml"/><Relationship Id="rId4" Type="http://schemas.openxmlformats.org/officeDocument/2006/relationships/image" Target="../media/image1.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3.xml"/><Relationship Id="rId1" Type="http://schemas.openxmlformats.org/officeDocument/2006/relationships/vmlDrawing" Target="../drawings/vmlDrawing49.vml"/><Relationship Id="rId5" Type="http://schemas.openxmlformats.org/officeDocument/2006/relationships/hyperlink" Target="https://www.viljandivald.ee/viljandi-valla-ajaleht/-/asset_publisher/a6XNy870t0aq/content/heimtali-loomestuudio-on-avatud-" TargetMode="Externa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vmlDrawing" Target="../drawings/vmlDrawing5.vml"/><Relationship Id="rId4" Type="http://schemas.openxmlformats.org/officeDocument/2006/relationships/image" Target="../media/image1.e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3.xml"/><Relationship Id="rId1" Type="http://schemas.openxmlformats.org/officeDocument/2006/relationships/vmlDrawing" Target="../drawings/vmlDrawing50.vml"/><Relationship Id="rId4" Type="http://schemas.openxmlformats.org/officeDocument/2006/relationships/image" Target="../media/image1.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3.xml"/><Relationship Id="rId1" Type="http://schemas.openxmlformats.org/officeDocument/2006/relationships/vmlDrawing" Target="../drawings/vmlDrawing51.vml"/><Relationship Id="rId4" Type="http://schemas.openxmlformats.org/officeDocument/2006/relationships/image" Target="../media/image1.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3.xml"/><Relationship Id="rId1" Type="http://schemas.openxmlformats.org/officeDocument/2006/relationships/vmlDrawing" Target="../drawings/vmlDrawing52.vml"/><Relationship Id="rId4" Type="http://schemas.openxmlformats.org/officeDocument/2006/relationships/image" Target="../media/image1.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3.xml"/><Relationship Id="rId1" Type="http://schemas.openxmlformats.org/officeDocument/2006/relationships/vmlDrawing" Target="../drawings/vmlDrawing53.vml"/><Relationship Id="rId4" Type="http://schemas.openxmlformats.org/officeDocument/2006/relationships/image" Target="../media/image1.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3.xml"/><Relationship Id="rId1" Type="http://schemas.openxmlformats.org/officeDocument/2006/relationships/vmlDrawing" Target="../drawings/vmlDrawing54.vml"/><Relationship Id="rId4" Type="http://schemas.openxmlformats.org/officeDocument/2006/relationships/image" Target="../media/image1.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7.xml"/><Relationship Id="rId1" Type="http://schemas.openxmlformats.org/officeDocument/2006/relationships/vmlDrawing" Target="../drawings/vmlDrawing55.vml"/><Relationship Id="rId4" Type="http://schemas.openxmlformats.org/officeDocument/2006/relationships/image" Target="../media/image1.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3.xml"/><Relationship Id="rId1" Type="http://schemas.openxmlformats.org/officeDocument/2006/relationships/vmlDrawing" Target="../drawings/vmlDrawing56.v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6.v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7.v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xml"/><Relationship Id="rId1" Type="http://schemas.openxmlformats.org/officeDocument/2006/relationships/vmlDrawing" Target="../drawings/vmlDrawing8.vml"/><Relationship Id="rId5" Type="http://schemas.openxmlformats.org/officeDocument/2006/relationships/image" Target="../media/image2.jpe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vmlDrawing" Target="../drawings/vmlDrawing9.v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sp>
        <p:nvSpPr>
          <p:cNvPr id="60" name="TextBox 59"/>
          <p:cNvSpPr txBox="1"/>
          <p:nvPr/>
        </p:nvSpPr>
        <p:spPr>
          <a:xfrm>
            <a:off x="1055440" y="1560562"/>
            <a:ext cx="4608512" cy="1446550"/>
          </a:xfrm>
          <a:prstGeom prst="rect">
            <a:avLst/>
          </a:prstGeom>
          <a:noFill/>
        </p:spPr>
        <p:txBody>
          <a:bodyPr wrap="square" rtlCol="0">
            <a:spAutoFit/>
          </a:bodyPr>
          <a:lstStyle/>
          <a:p>
            <a:pPr algn="r"/>
            <a:r>
              <a:rPr lang="et-EE" sz="4400" b="1" dirty="0">
                <a:solidFill>
                  <a:schemeClr val="bg1"/>
                </a:solidFill>
                <a:latin typeface="+mj-lt"/>
                <a:cs typeface="Arial" panose="020B0604020202020204" pitchFamily="34" charset="0"/>
              </a:rPr>
              <a:t>IV VILJANDI VALLA</a:t>
            </a:r>
          </a:p>
          <a:p>
            <a:pPr algn="r"/>
            <a:r>
              <a:rPr lang="et-EE" sz="4400" b="1" dirty="0">
                <a:solidFill>
                  <a:schemeClr val="bg1"/>
                </a:solidFill>
                <a:latin typeface="+mj-lt"/>
                <a:cs typeface="Arial" panose="020B0604020202020204" pitchFamily="34" charset="0"/>
              </a:rPr>
              <a:t>MÄLUMÄNG</a:t>
            </a:r>
            <a:endParaRPr lang="en-US" sz="4400" b="1" dirty="0">
              <a:solidFill>
                <a:schemeClr val="bg1"/>
              </a:solidFill>
              <a:latin typeface="+mj-lt"/>
              <a:cs typeface="Arial" panose="020B0604020202020204" pitchFamily="34" charset="0"/>
            </a:endParaRPr>
          </a:p>
        </p:txBody>
      </p:sp>
      <p:sp>
        <p:nvSpPr>
          <p:cNvPr id="62" name="TextBox 61"/>
          <p:cNvSpPr txBox="1"/>
          <p:nvPr/>
        </p:nvSpPr>
        <p:spPr>
          <a:xfrm>
            <a:off x="9408368" y="2242969"/>
            <a:ext cx="1800200" cy="1569660"/>
          </a:xfrm>
          <a:prstGeom prst="rect">
            <a:avLst/>
          </a:prstGeom>
          <a:noFill/>
        </p:spPr>
        <p:txBody>
          <a:bodyPr wrap="square" rtlCol="0">
            <a:spAutoFit/>
          </a:bodyPr>
          <a:lstStyle/>
          <a:p>
            <a:r>
              <a:rPr lang="et-EE" sz="4800" dirty="0">
                <a:solidFill>
                  <a:schemeClr val="bg1"/>
                </a:solidFill>
                <a:latin typeface="Arial Narrow" panose="020B0606020202030204" pitchFamily="34" charset="0"/>
                <a:cs typeface="Arial" panose="020B0604020202020204" pitchFamily="34" charset="0"/>
              </a:rPr>
              <a:t>2018 - 2019</a:t>
            </a:r>
            <a:endParaRPr lang="en-US" sz="4800" dirty="0">
              <a:solidFill>
                <a:schemeClr val="bg1"/>
              </a:solidFill>
              <a:latin typeface="Arial" panose="020B0604020202020204" pitchFamily="34" charset="0"/>
              <a:cs typeface="Arial" panose="020B0604020202020204" pitchFamily="34" charset="0"/>
            </a:endParaRPr>
          </a:p>
        </p:txBody>
      </p:sp>
      <p:cxnSp>
        <p:nvCxnSpPr>
          <p:cNvPr id="3" name="Straight Connector 2"/>
          <p:cNvCxnSpPr/>
          <p:nvPr/>
        </p:nvCxnSpPr>
        <p:spPr>
          <a:xfrm flipV="1">
            <a:off x="1127448" y="3263496"/>
            <a:ext cx="9721080" cy="33427"/>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987988" y="3591888"/>
            <a:ext cx="4140460" cy="1077218"/>
          </a:xfrm>
          <a:prstGeom prst="rect">
            <a:avLst/>
          </a:prstGeom>
          <a:noFill/>
        </p:spPr>
        <p:txBody>
          <a:bodyPr wrap="square" rtlCol="0">
            <a:spAutoFit/>
          </a:bodyPr>
          <a:lstStyle/>
          <a:p>
            <a:r>
              <a:rPr lang="et-EE" sz="3200" dirty="0">
                <a:solidFill>
                  <a:schemeClr val="bg1"/>
                </a:solidFill>
                <a:latin typeface="Calibri" panose="020F0502020204030204" pitchFamily="34" charset="0"/>
              </a:rPr>
              <a:t>VIII voor Soel</a:t>
            </a:r>
          </a:p>
          <a:p>
            <a:r>
              <a:rPr lang="et-EE" sz="3200" dirty="0">
                <a:solidFill>
                  <a:schemeClr val="bg1"/>
                </a:solidFill>
                <a:latin typeface="Calibri" panose="020F0502020204030204" pitchFamily="34" charset="0"/>
              </a:rPr>
              <a:t>13. veebruaril </a:t>
            </a:r>
          </a:p>
        </p:txBody>
      </p:sp>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064"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cxnSp>
        <p:nvCxnSpPr>
          <p:cNvPr id="29" name="Straight Connector 2"/>
          <p:cNvCxnSpPr/>
          <p:nvPr/>
        </p:nvCxnSpPr>
        <p:spPr>
          <a:xfrm>
            <a:off x="9264352" y="2276872"/>
            <a:ext cx="0" cy="324036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 name="Straight Connector 2"/>
          <p:cNvCxnSpPr/>
          <p:nvPr/>
        </p:nvCxnSpPr>
        <p:spPr>
          <a:xfrm>
            <a:off x="5987988" y="1340768"/>
            <a:ext cx="0" cy="3292334"/>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425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9256"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4. Vastus</a:t>
            </a:r>
          </a:p>
        </p:txBody>
      </p:sp>
      <p:sp>
        <p:nvSpPr>
          <p:cNvPr id="3" name="Sisu kohatäide 2"/>
          <p:cNvSpPr>
            <a:spLocks noGrp="1"/>
          </p:cNvSpPr>
          <p:nvPr>
            <p:ph idx="1"/>
          </p:nvPr>
        </p:nvSpPr>
        <p:spPr/>
        <p:txBody>
          <a:bodyPr/>
          <a:lstStyle/>
          <a:p>
            <a:pPr marL="0" indent="0" algn="ctr">
              <a:buNone/>
            </a:pPr>
            <a:endParaRPr lang="et-EE" dirty="0">
              <a:solidFill>
                <a:schemeClr val="bg1"/>
              </a:solidFill>
            </a:endParaRPr>
          </a:p>
          <a:p>
            <a:pPr marL="0" indent="0" algn="ctr">
              <a:buNone/>
            </a:pPr>
            <a:endParaRPr lang="et-EE" dirty="0">
              <a:solidFill>
                <a:schemeClr val="bg1"/>
              </a:solidFill>
            </a:endParaRPr>
          </a:p>
        </p:txBody>
      </p:sp>
      <p:sp>
        <p:nvSpPr>
          <p:cNvPr id="4" name="Ristkülik 3"/>
          <p:cNvSpPr/>
          <p:nvPr/>
        </p:nvSpPr>
        <p:spPr>
          <a:xfrm>
            <a:off x="2351584" y="1412776"/>
            <a:ext cx="7848872" cy="2677656"/>
          </a:xfrm>
          <a:prstGeom prst="rect">
            <a:avLst/>
          </a:prstGeom>
        </p:spPr>
        <p:txBody>
          <a:bodyPr wrap="square">
            <a:spAutoFit/>
          </a:bodyPr>
          <a:lstStyle/>
          <a:p>
            <a:r>
              <a:rPr lang="et-EE" dirty="0">
                <a:solidFill>
                  <a:schemeClr val="bg1"/>
                </a:solidFill>
              </a:rPr>
              <a:t>kobras, öösorr, kuslapuu-sõrmiktiib, jõesilm ehk sutt, kibuvits, soomustindik</a:t>
            </a:r>
          </a:p>
          <a:p>
            <a:r>
              <a:rPr lang="et-EE" dirty="0">
                <a:solidFill>
                  <a:schemeClr val="bg1"/>
                </a:solidFill>
              </a:rPr>
              <a:t> </a:t>
            </a:r>
          </a:p>
          <a:p>
            <a:r>
              <a:rPr lang="et-EE" dirty="0">
                <a:solidFill>
                  <a:schemeClr val="bg1"/>
                </a:solidFill>
              </a:rPr>
              <a:t>Allikad: </a:t>
            </a:r>
            <a:r>
              <a:rPr lang="et-EE" u="sng" dirty="0">
                <a:solidFill>
                  <a:schemeClr val="bg1"/>
                </a:solidFill>
                <a:hlinkClick r:id="rId5"/>
              </a:rPr>
              <a:t>https://www.keskkonnaamet.ee/sites/default/files/news-related-files/aasta_tegijad_2019_est_a3.pdf</a:t>
            </a:r>
            <a:endParaRPr lang="et-EE" dirty="0">
              <a:solidFill>
                <a:schemeClr val="bg1"/>
              </a:solidFill>
            </a:endParaRPr>
          </a:p>
          <a:p>
            <a:r>
              <a:rPr lang="et-EE" dirty="0">
                <a:solidFill>
                  <a:schemeClr val="bg1"/>
                </a:solidFill>
              </a:rPr>
              <a:t>              </a:t>
            </a:r>
            <a:r>
              <a:rPr lang="et-EE" u="sng" dirty="0">
                <a:solidFill>
                  <a:schemeClr val="bg1"/>
                </a:solidFill>
                <a:hlinkClick r:id="rId6"/>
              </a:rPr>
              <a:t>https://www.looduskalender.ee/n/node/3144</a:t>
            </a:r>
            <a:endParaRPr lang="et-EE" dirty="0">
              <a:solidFill>
                <a:schemeClr val="bg1"/>
              </a:solidFill>
            </a:endParaRPr>
          </a:p>
        </p:txBody>
      </p:sp>
    </p:spTree>
    <p:extLst>
      <p:ext uri="{BB962C8B-B14F-4D97-AF65-F5344CB8AC3E}">
        <p14:creationId xmlns:p14="http://schemas.microsoft.com/office/powerpoint/2010/main" val="3159674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0280"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5. Kultuur (Anne-Ly </a:t>
            </a:r>
            <a:r>
              <a:rPr lang="et-EE" dirty="0" err="1">
                <a:solidFill>
                  <a:schemeClr val="bg1"/>
                </a:solidFill>
              </a:rPr>
              <a:t>Ütsik</a:t>
            </a:r>
            <a:r>
              <a:rPr lang="et-EE" dirty="0">
                <a:solidFill>
                  <a:schemeClr val="bg1"/>
                </a:solidFill>
              </a:rPr>
              <a:t>)</a:t>
            </a:r>
          </a:p>
        </p:txBody>
      </p:sp>
      <p:sp>
        <p:nvSpPr>
          <p:cNvPr id="4" name="Sisu kohatäide 3"/>
          <p:cNvSpPr>
            <a:spLocks noGrp="1"/>
          </p:cNvSpPr>
          <p:nvPr>
            <p:ph idx="1"/>
          </p:nvPr>
        </p:nvSpPr>
        <p:spPr/>
        <p:txBody>
          <a:bodyPr/>
          <a:lstStyle/>
          <a:p>
            <a:pPr marL="0" indent="0">
              <a:buNone/>
            </a:pPr>
            <a:r>
              <a:rPr lang="et-EE" dirty="0">
                <a:solidFill>
                  <a:schemeClr val="bg1"/>
                </a:solidFill>
              </a:rPr>
              <a:t>Meie laulupidude avalaulu „Koit“ saamislugu on tore. Viljandi Seltsi Koit juhatuse esimees, tikuvabrikant Eduard Pohl ütles ühel vähisöömisel välja, et selts vajab oma laulu. Friedrich </a:t>
            </a:r>
            <a:r>
              <a:rPr lang="et-EE" dirty="0" err="1">
                <a:solidFill>
                  <a:schemeClr val="bg1"/>
                </a:solidFill>
              </a:rPr>
              <a:t>Kuhlbars</a:t>
            </a:r>
            <a:r>
              <a:rPr lang="et-EE" dirty="0">
                <a:solidFill>
                  <a:schemeClr val="bg1"/>
                </a:solidFill>
              </a:rPr>
              <a:t> ja helilooja Mihkel </a:t>
            </a:r>
            <a:r>
              <a:rPr lang="et-EE" dirty="0" err="1">
                <a:solidFill>
                  <a:schemeClr val="bg1"/>
                </a:solidFill>
              </a:rPr>
              <a:t>Lüdig</a:t>
            </a:r>
            <a:r>
              <a:rPr lang="et-EE" dirty="0">
                <a:solidFill>
                  <a:schemeClr val="bg1"/>
                </a:solidFill>
              </a:rPr>
              <a:t> tegid asja 15 minutiga valmis. Pohl andnud </a:t>
            </a:r>
            <a:r>
              <a:rPr lang="et-EE" dirty="0" err="1">
                <a:solidFill>
                  <a:schemeClr val="bg1"/>
                </a:solidFill>
              </a:rPr>
              <a:t>Lüdigile</a:t>
            </a:r>
            <a:r>
              <a:rPr lang="et-EE" dirty="0">
                <a:solidFill>
                  <a:schemeClr val="bg1"/>
                </a:solidFill>
              </a:rPr>
              <a:t> nõu, et mulgid on ikkagi uhke rahvas. </a:t>
            </a:r>
            <a:r>
              <a:rPr lang="et-EE" dirty="0" err="1">
                <a:solidFill>
                  <a:schemeClr val="bg1"/>
                </a:solidFill>
              </a:rPr>
              <a:t>Lüdig</a:t>
            </a:r>
            <a:r>
              <a:rPr lang="et-EE" dirty="0">
                <a:solidFill>
                  <a:schemeClr val="bg1"/>
                </a:solidFill>
              </a:rPr>
              <a:t> täitis ka selle soovi. </a:t>
            </a:r>
          </a:p>
          <a:p>
            <a:pPr marL="0" indent="0">
              <a:buNone/>
            </a:pPr>
            <a:r>
              <a:rPr lang="et-EE" dirty="0">
                <a:solidFill>
                  <a:schemeClr val="bg1"/>
                </a:solidFill>
              </a:rPr>
              <a:t>Mitmehäälsena on laul „Koit“ originaalis kirjutatud?</a:t>
            </a:r>
          </a:p>
          <a:p>
            <a:pPr algn="ctr"/>
            <a:endParaRPr lang="et-EE" dirty="0">
              <a:solidFill>
                <a:schemeClr val="bg1"/>
              </a:solidFill>
            </a:endParaRPr>
          </a:p>
        </p:txBody>
      </p:sp>
    </p:spTree>
    <p:extLst>
      <p:ext uri="{BB962C8B-B14F-4D97-AF65-F5344CB8AC3E}">
        <p14:creationId xmlns:p14="http://schemas.microsoft.com/office/powerpoint/2010/main" val="1218512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1305"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5. Vastus</a:t>
            </a:r>
          </a:p>
        </p:txBody>
      </p:sp>
      <p:sp>
        <p:nvSpPr>
          <p:cNvPr id="3" name="Sisu kohatäide 2"/>
          <p:cNvSpPr>
            <a:spLocks noGrp="1"/>
          </p:cNvSpPr>
          <p:nvPr>
            <p:ph idx="1"/>
          </p:nvPr>
        </p:nvSpPr>
        <p:spPr>
          <a:xfrm>
            <a:off x="983432" y="1138429"/>
            <a:ext cx="10598968" cy="4987739"/>
          </a:xfrm>
        </p:spPr>
        <p:txBody>
          <a:bodyPr>
            <a:normAutofit/>
          </a:bodyPr>
          <a:lstStyle/>
          <a:p>
            <a:pPr marL="0" indent="0" algn="ctr">
              <a:buNone/>
            </a:pPr>
            <a:r>
              <a:rPr lang="et-EE" dirty="0">
                <a:solidFill>
                  <a:schemeClr val="bg1"/>
                </a:solidFill>
              </a:rPr>
              <a:t>7-häälsena</a:t>
            </a:r>
          </a:p>
          <a:p>
            <a:pPr marL="0" indent="0" algn="ctr">
              <a:buNone/>
            </a:pPr>
            <a:endParaRPr lang="et-EE" dirty="0">
              <a:solidFill>
                <a:schemeClr val="bg1"/>
              </a:solidFill>
            </a:endParaRPr>
          </a:p>
        </p:txBody>
      </p:sp>
    </p:spTree>
    <p:extLst>
      <p:ext uri="{BB962C8B-B14F-4D97-AF65-F5344CB8AC3E}">
        <p14:creationId xmlns:p14="http://schemas.microsoft.com/office/powerpoint/2010/main" val="2212036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2328"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fi-FI" dirty="0">
                <a:solidFill>
                  <a:schemeClr val="bg1"/>
                </a:solidFill>
              </a:rPr>
              <a:t>6.</a:t>
            </a:r>
            <a:r>
              <a:rPr lang="et-EE" dirty="0">
                <a:solidFill>
                  <a:schemeClr val="bg1"/>
                </a:solidFill>
              </a:rPr>
              <a:t> </a:t>
            </a:r>
            <a:r>
              <a:rPr lang="fi-FI" dirty="0" err="1">
                <a:solidFill>
                  <a:schemeClr val="bg1"/>
                </a:solidFill>
              </a:rPr>
              <a:t>Kes</a:t>
            </a:r>
            <a:r>
              <a:rPr lang="fi-FI" dirty="0">
                <a:solidFill>
                  <a:schemeClr val="bg1"/>
                </a:solidFill>
              </a:rPr>
              <a:t> on </a:t>
            </a:r>
            <a:r>
              <a:rPr lang="fi-FI" dirty="0" err="1">
                <a:solidFill>
                  <a:schemeClr val="bg1"/>
                </a:solidFill>
              </a:rPr>
              <a:t>kes</a:t>
            </a:r>
            <a:r>
              <a:rPr lang="fi-FI" dirty="0">
                <a:solidFill>
                  <a:schemeClr val="bg1"/>
                </a:solidFill>
              </a:rPr>
              <a:t>?  (</a:t>
            </a:r>
            <a:r>
              <a:rPr lang="fi-FI" dirty="0" err="1">
                <a:solidFill>
                  <a:schemeClr val="bg1"/>
                </a:solidFill>
              </a:rPr>
              <a:t>Sirje</a:t>
            </a:r>
            <a:r>
              <a:rPr lang="fi-FI" dirty="0">
                <a:solidFill>
                  <a:schemeClr val="bg1"/>
                </a:solidFill>
              </a:rPr>
              <a:t> Põder)</a:t>
            </a:r>
            <a:endParaRPr lang="et-EE" dirty="0">
              <a:solidFill>
                <a:schemeClr val="bg1"/>
              </a:solidFill>
            </a:endParaRPr>
          </a:p>
        </p:txBody>
      </p:sp>
      <p:sp>
        <p:nvSpPr>
          <p:cNvPr id="3" name="Sisu kohatäide 2"/>
          <p:cNvSpPr>
            <a:spLocks noGrp="1"/>
          </p:cNvSpPr>
          <p:nvPr>
            <p:ph idx="1"/>
          </p:nvPr>
        </p:nvSpPr>
        <p:spPr/>
        <p:txBody>
          <a:bodyPr>
            <a:normAutofit/>
          </a:bodyPr>
          <a:lstStyle/>
          <a:p>
            <a:pPr marL="0" indent="0">
              <a:buNone/>
            </a:pPr>
            <a:r>
              <a:rPr lang="et-EE" sz="2800" dirty="0">
                <a:solidFill>
                  <a:schemeClr val="bg1"/>
                </a:solidFill>
              </a:rPr>
              <a:t>Küsime vendade perekonnanime. Noorem vend  (sünd. 1998) sai oma auhinnakappi lisada 2018. aastal ühe Eesti meistritiitli. Tema vanem vend (sünd. 1992) aga võitis 2018. aastal muuhulgas kaks Eesti meistritiitlit, rääkimata väljamaal võidetust.</a:t>
            </a:r>
          </a:p>
          <a:p>
            <a:pPr marL="0" indent="0">
              <a:buNone/>
            </a:pPr>
            <a:endParaRPr lang="et-EE" dirty="0">
              <a:solidFill>
                <a:schemeClr val="bg1"/>
              </a:solidFill>
            </a:endParaRPr>
          </a:p>
        </p:txBody>
      </p:sp>
      <p:pic>
        <p:nvPicPr>
          <p:cNvPr id="6" name="Picture 4" descr="Pildiotsingu carl-eric uibo tulemus"/>
          <p:cNvPicPr/>
          <p:nvPr/>
        </p:nvPicPr>
        <p:blipFill>
          <a:blip r:embed="rId5" r:link="rId6"/>
          <a:srcRect l="10117" r="13316"/>
          <a:stretch>
            <a:fillRect/>
          </a:stretch>
        </p:blipFill>
        <p:spPr bwMode="auto">
          <a:xfrm>
            <a:off x="1991544" y="3442447"/>
            <a:ext cx="2520280" cy="2218801"/>
          </a:xfrm>
          <a:prstGeom prst="rect">
            <a:avLst/>
          </a:prstGeom>
          <a:noFill/>
          <a:ln w="9525">
            <a:noFill/>
            <a:miter lim="800000"/>
            <a:headEnd/>
            <a:tailEnd/>
          </a:ln>
        </p:spPr>
      </p:pic>
      <p:pic>
        <p:nvPicPr>
          <p:cNvPr id="7" name="currentPic" descr="14th IAAF World Athletics Championships Moscow 2013 - Day Two"/>
          <p:cNvPicPr/>
          <p:nvPr/>
        </p:nvPicPr>
        <p:blipFill>
          <a:blip r:embed="rId7" r:link="rId8" cstate="print"/>
          <a:srcRect r="23077"/>
          <a:stretch>
            <a:fillRect/>
          </a:stretch>
        </p:blipFill>
        <p:spPr bwMode="auto">
          <a:xfrm>
            <a:off x="6816080" y="3442447"/>
            <a:ext cx="2304256" cy="2218801"/>
          </a:xfrm>
          <a:prstGeom prst="rect">
            <a:avLst/>
          </a:prstGeom>
          <a:noFill/>
          <a:ln w="9525">
            <a:noFill/>
            <a:miter lim="800000"/>
            <a:headEnd/>
            <a:tailEnd/>
          </a:ln>
        </p:spPr>
      </p:pic>
    </p:spTree>
    <p:extLst>
      <p:ext uri="{BB962C8B-B14F-4D97-AF65-F5344CB8AC3E}">
        <p14:creationId xmlns:p14="http://schemas.microsoft.com/office/powerpoint/2010/main" val="2754260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3352"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6. Vastus</a:t>
            </a:r>
          </a:p>
        </p:txBody>
      </p:sp>
      <p:sp>
        <p:nvSpPr>
          <p:cNvPr id="3" name="Sisu kohatäide 2"/>
          <p:cNvSpPr>
            <a:spLocks noGrp="1"/>
          </p:cNvSpPr>
          <p:nvPr>
            <p:ph idx="1"/>
          </p:nvPr>
        </p:nvSpPr>
        <p:spPr/>
        <p:txBody>
          <a:bodyPr/>
          <a:lstStyle/>
          <a:p>
            <a:pPr marL="0" indent="0" algn="ctr">
              <a:buNone/>
            </a:pPr>
            <a:r>
              <a:rPr lang="et-EE" dirty="0">
                <a:solidFill>
                  <a:schemeClr val="bg1"/>
                </a:solidFill>
              </a:rPr>
              <a:t>käsipallur Carl-Eric  ja kergejõustiklane </a:t>
            </a:r>
            <a:r>
              <a:rPr lang="et-EE" dirty="0" err="1">
                <a:solidFill>
                  <a:schemeClr val="bg1"/>
                </a:solidFill>
              </a:rPr>
              <a:t>Maicel</a:t>
            </a:r>
            <a:r>
              <a:rPr lang="et-EE" dirty="0">
                <a:solidFill>
                  <a:schemeClr val="bg1"/>
                </a:solidFill>
              </a:rPr>
              <a:t> Uibo</a:t>
            </a:r>
          </a:p>
          <a:p>
            <a:pPr marL="0" indent="0" algn="ctr">
              <a:buNone/>
            </a:pPr>
            <a:endParaRPr lang="et-EE" dirty="0">
              <a:solidFill>
                <a:schemeClr val="bg1"/>
              </a:solidFill>
            </a:endParaRPr>
          </a:p>
        </p:txBody>
      </p:sp>
    </p:spTree>
    <p:extLst>
      <p:ext uri="{BB962C8B-B14F-4D97-AF65-F5344CB8AC3E}">
        <p14:creationId xmlns:p14="http://schemas.microsoft.com/office/powerpoint/2010/main" val="666991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4375"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fi-FI" dirty="0">
                <a:solidFill>
                  <a:schemeClr val="bg1"/>
                </a:solidFill>
              </a:rPr>
              <a:t>7.</a:t>
            </a:r>
            <a:r>
              <a:rPr lang="et-EE" dirty="0">
                <a:solidFill>
                  <a:schemeClr val="bg1"/>
                </a:solidFill>
              </a:rPr>
              <a:t> </a:t>
            </a:r>
            <a:r>
              <a:rPr lang="fi-FI" dirty="0" err="1">
                <a:solidFill>
                  <a:schemeClr val="bg1"/>
                </a:solidFill>
              </a:rPr>
              <a:t>Sise</a:t>
            </a:r>
            <a:r>
              <a:rPr lang="fi-FI" dirty="0">
                <a:solidFill>
                  <a:schemeClr val="bg1"/>
                </a:solidFill>
              </a:rPr>
              <a:t>- ja </a:t>
            </a:r>
            <a:r>
              <a:rPr lang="fi-FI" dirty="0" err="1">
                <a:solidFill>
                  <a:schemeClr val="bg1"/>
                </a:solidFill>
              </a:rPr>
              <a:t>välispoliitika</a:t>
            </a:r>
            <a:r>
              <a:rPr lang="fi-FI" dirty="0">
                <a:solidFill>
                  <a:schemeClr val="bg1"/>
                </a:solidFill>
              </a:rPr>
              <a:t> (</a:t>
            </a:r>
            <a:r>
              <a:rPr lang="fi-FI" dirty="0" err="1">
                <a:solidFill>
                  <a:schemeClr val="bg1"/>
                </a:solidFill>
              </a:rPr>
              <a:t>Urve</a:t>
            </a:r>
            <a:r>
              <a:rPr lang="fi-FI" dirty="0">
                <a:solidFill>
                  <a:schemeClr val="bg1"/>
                </a:solidFill>
              </a:rPr>
              <a:t> </a:t>
            </a:r>
            <a:r>
              <a:rPr lang="fi-FI" dirty="0" err="1">
                <a:solidFill>
                  <a:schemeClr val="bg1"/>
                </a:solidFill>
              </a:rPr>
              <a:t>Mukk</a:t>
            </a:r>
            <a:r>
              <a:rPr lang="fi-FI" dirty="0">
                <a:solidFill>
                  <a:schemeClr val="bg1"/>
                </a:solidFill>
              </a:rPr>
              <a:t>)</a:t>
            </a:r>
            <a:endParaRPr lang="et-EE" dirty="0">
              <a:solidFill>
                <a:schemeClr val="bg1"/>
              </a:solidFill>
            </a:endParaRPr>
          </a:p>
        </p:txBody>
      </p:sp>
      <p:sp>
        <p:nvSpPr>
          <p:cNvPr id="3" name="Sisu kohatäide 2"/>
          <p:cNvSpPr>
            <a:spLocks noGrp="1"/>
          </p:cNvSpPr>
          <p:nvPr>
            <p:ph idx="1"/>
          </p:nvPr>
        </p:nvSpPr>
        <p:spPr/>
        <p:txBody>
          <a:bodyPr>
            <a:normAutofit/>
          </a:bodyPr>
          <a:lstStyle/>
          <a:p>
            <a:pPr marL="0" indent="0">
              <a:buNone/>
            </a:pPr>
            <a:r>
              <a:rPr lang="et-EE" dirty="0">
                <a:solidFill>
                  <a:schemeClr val="bg1"/>
                </a:solidFill>
              </a:rPr>
              <a:t>Ta on Tartu Ülikooli haridusega jurist; on töötanud Äripäevas, SEB pangas, kommunikatsioonibüroo juhatajana; seotud paljude </a:t>
            </a:r>
            <a:r>
              <a:rPr lang="et-EE" dirty="0" err="1">
                <a:solidFill>
                  <a:schemeClr val="bg1"/>
                </a:solidFill>
              </a:rPr>
              <a:t>vabakondlike</a:t>
            </a:r>
            <a:r>
              <a:rPr lang="et-EE" dirty="0">
                <a:solidFill>
                  <a:schemeClr val="bg1"/>
                </a:solidFill>
              </a:rPr>
              <a:t> ühendustega; on olnud Euroopa Kabekonföderatsiooni (EDC) president; avaldanud luulekogusid, kirjutanud dokumentaalfilmide stsenaariume; abielus, kolm last.</a:t>
            </a:r>
          </a:p>
          <a:p>
            <a:pPr marL="0" indent="0">
              <a:buNone/>
            </a:pPr>
            <a:r>
              <a:rPr lang="et-EE" dirty="0">
                <a:solidFill>
                  <a:schemeClr val="bg1"/>
                </a:solidFill>
              </a:rPr>
              <a:t>Kes on see ametisolev minister?</a:t>
            </a:r>
            <a:r>
              <a:rPr lang="et-EE" dirty="0"/>
              <a:t>	</a:t>
            </a:r>
            <a:endParaRPr lang="et-EE" dirty="0">
              <a:solidFill>
                <a:schemeClr val="bg1"/>
              </a:solidFill>
            </a:endParaRPr>
          </a:p>
        </p:txBody>
      </p:sp>
    </p:spTree>
    <p:extLst>
      <p:ext uri="{BB962C8B-B14F-4D97-AF65-F5344CB8AC3E}">
        <p14:creationId xmlns:p14="http://schemas.microsoft.com/office/powerpoint/2010/main" val="4137717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5401"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7. Vastus</a:t>
            </a:r>
          </a:p>
        </p:txBody>
      </p:sp>
      <p:sp>
        <p:nvSpPr>
          <p:cNvPr id="3" name="Sisu kohatäide 2"/>
          <p:cNvSpPr>
            <a:spLocks noGrp="1"/>
          </p:cNvSpPr>
          <p:nvPr>
            <p:ph idx="1"/>
          </p:nvPr>
        </p:nvSpPr>
        <p:spPr/>
        <p:txBody>
          <a:bodyPr/>
          <a:lstStyle/>
          <a:p>
            <a:pPr marL="0" indent="0" algn="ctr">
              <a:buNone/>
            </a:pPr>
            <a:r>
              <a:rPr lang="et-EE" dirty="0">
                <a:solidFill>
                  <a:schemeClr val="bg1"/>
                </a:solidFill>
              </a:rPr>
              <a:t>Janek </a:t>
            </a:r>
            <a:r>
              <a:rPr lang="et-EE" dirty="0" err="1">
                <a:solidFill>
                  <a:schemeClr val="bg1"/>
                </a:solidFill>
              </a:rPr>
              <a:t>Mäggi</a:t>
            </a:r>
            <a:r>
              <a:rPr lang="et-EE" dirty="0">
                <a:solidFill>
                  <a:schemeClr val="bg1"/>
                </a:solidFill>
              </a:rPr>
              <a:t> (45), eesti Vabariigi riigihalduse minister. </a:t>
            </a:r>
          </a:p>
          <a:p>
            <a:pPr marL="0" indent="0" algn="ctr">
              <a:buNone/>
            </a:pPr>
            <a:r>
              <a:rPr lang="et-EE" dirty="0">
                <a:solidFill>
                  <a:schemeClr val="bg1"/>
                </a:solidFill>
              </a:rPr>
              <a:t> (2 punkti)</a:t>
            </a:r>
          </a:p>
          <a:p>
            <a:pPr marL="0" indent="0" algn="ctr">
              <a:buNone/>
            </a:pPr>
            <a:endParaRPr lang="et-EE" dirty="0">
              <a:solidFill>
                <a:schemeClr val="bg1"/>
              </a:solidFill>
            </a:endParaRPr>
          </a:p>
        </p:txBody>
      </p:sp>
    </p:spTree>
    <p:extLst>
      <p:ext uri="{BB962C8B-B14F-4D97-AF65-F5344CB8AC3E}">
        <p14:creationId xmlns:p14="http://schemas.microsoft.com/office/powerpoint/2010/main" val="700588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6424"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8. Muusika (Marko Vilu)</a:t>
            </a:r>
          </a:p>
        </p:txBody>
      </p:sp>
      <p:sp>
        <p:nvSpPr>
          <p:cNvPr id="3" name="Sisu kohatäide 2"/>
          <p:cNvSpPr>
            <a:spLocks noGrp="1"/>
          </p:cNvSpPr>
          <p:nvPr>
            <p:ph idx="1"/>
          </p:nvPr>
        </p:nvSpPr>
        <p:spPr/>
        <p:txBody>
          <a:bodyPr/>
          <a:lstStyle/>
          <a:p>
            <a:pPr marL="0" indent="0">
              <a:buNone/>
            </a:pPr>
            <a:r>
              <a:rPr lang="et-EE" dirty="0">
                <a:solidFill>
                  <a:schemeClr val="bg1"/>
                </a:solidFill>
              </a:rPr>
              <a:t>Antud esitaja võitis </a:t>
            </a:r>
            <a:r>
              <a:rPr lang="et-EE" dirty="0" err="1">
                <a:solidFill>
                  <a:schemeClr val="bg1"/>
                </a:solidFill>
              </a:rPr>
              <a:t>Eurovisooni</a:t>
            </a:r>
            <a:r>
              <a:rPr lang="et-EE" dirty="0">
                <a:solidFill>
                  <a:schemeClr val="bg1"/>
                </a:solidFill>
              </a:rPr>
              <a:t> aastal 2002. Nimetage võidu saavutanud riik!</a:t>
            </a:r>
          </a:p>
          <a:p>
            <a:endParaRPr lang="et-EE" dirty="0">
              <a:solidFill>
                <a:schemeClr val="bg1"/>
              </a:solidFill>
            </a:endParaRPr>
          </a:p>
          <a:p>
            <a:pPr marL="0" indent="0" algn="ctr">
              <a:buNone/>
            </a:pPr>
            <a:endParaRPr lang="et-EE" dirty="0">
              <a:solidFill>
                <a:schemeClr val="bg1"/>
              </a:solidFill>
            </a:endParaRPr>
          </a:p>
        </p:txBody>
      </p:sp>
    </p:spTree>
    <p:extLst>
      <p:ext uri="{BB962C8B-B14F-4D97-AF65-F5344CB8AC3E}">
        <p14:creationId xmlns:p14="http://schemas.microsoft.com/office/powerpoint/2010/main" val="1910010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7449"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8. Vastus</a:t>
            </a:r>
          </a:p>
        </p:txBody>
      </p:sp>
      <p:sp>
        <p:nvSpPr>
          <p:cNvPr id="3" name="Sisu kohatäide 2"/>
          <p:cNvSpPr>
            <a:spLocks noGrp="1"/>
          </p:cNvSpPr>
          <p:nvPr>
            <p:ph idx="1"/>
          </p:nvPr>
        </p:nvSpPr>
        <p:spPr/>
        <p:txBody>
          <a:bodyPr/>
          <a:lstStyle/>
          <a:p>
            <a:pPr marL="0" indent="0" algn="ctr">
              <a:buNone/>
            </a:pPr>
            <a:r>
              <a:rPr lang="et-EE" dirty="0">
                <a:solidFill>
                  <a:schemeClr val="bg1"/>
                </a:solidFill>
              </a:rPr>
              <a:t>Läti  (Marie N  "I </a:t>
            </a:r>
            <a:r>
              <a:rPr lang="et-EE" dirty="0" err="1">
                <a:solidFill>
                  <a:schemeClr val="bg1"/>
                </a:solidFill>
              </a:rPr>
              <a:t>Wanna</a:t>
            </a:r>
            <a:r>
              <a:rPr lang="et-EE" dirty="0">
                <a:solidFill>
                  <a:schemeClr val="bg1"/>
                </a:solidFill>
              </a:rPr>
              <a:t>.")</a:t>
            </a:r>
          </a:p>
          <a:p>
            <a:pPr marL="0" indent="0" algn="ctr">
              <a:buNone/>
            </a:pPr>
            <a:endParaRPr lang="et-EE" dirty="0">
              <a:solidFill>
                <a:schemeClr val="bg1"/>
              </a:solidFill>
            </a:endParaRPr>
          </a:p>
        </p:txBody>
      </p:sp>
      <p:pic>
        <p:nvPicPr>
          <p:cNvPr id="6" name="Picture 4" descr="Pildiotsingu eurovisioon 2002 tulemus"/>
          <p:cNvPicPr/>
          <p:nvPr/>
        </p:nvPicPr>
        <p:blipFill>
          <a:blip r:embed="rId5"/>
          <a:srcRect/>
          <a:stretch>
            <a:fillRect/>
          </a:stretch>
        </p:blipFill>
        <p:spPr bwMode="auto">
          <a:xfrm>
            <a:off x="3863753" y="2060848"/>
            <a:ext cx="4752528" cy="3528392"/>
          </a:xfrm>
          <a:prstGeom prst="rect">
            <a:avLst/>
          </a:prstGeom>
          <a:noFill/>
          <a:ln w="9525">
            <a:noFill/>
            <a:miter lim="800000"/>
            <a:headEnd/>
            <a:tailEnd/>
          </a:ln>
        </p:spPr>
      </p:pic>
    </p:spTree>
    <p:extLst>
      <p:ext uri="{BB962C8B-B14F-4D97-AF65-F5344CB8AC3E}">
        <p14:creationId xmlns:p14="http://schemas.microsoft.com/office/powerpoint/2010/main" val="304080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8473"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9. Sport (Sirje Põder)</a:t>
            </a:r>
          </a:p>
        </p:txBody>
      </p:sp>
      <p:sp>
        <p:nvSpPr>
          <p:cNvPr id="3" name="Sisu kohatäide 2"/>
          <p:cNvSpPr>
            <a:spLocks noGrp="1"/>
          </p:cNvSpPr>
          <p:nvPr>
            <p:ph idx="1"/>
          </p:nvPr>
        </p:nvSpPr>
        <p:spPr/>
        <p:txBody>
          <a:bodyPr/>
          <a:lstStyle/>
          <a:p>
            <a:pPr marL="0" indent="0">
              <a:buNone/>
            </a:pPr>
            <a:r>
              <a:rPr lang="et-EE" dirty="0">
                <a:solidFill>
                  <a:schemeClr val="bg1"/>
                </a:solidFill>
              </a:rPr>
              <a:t>Eesti üks olümpiasangareid on Svetlana </a:t>
            </a:r>
            <a:r>
              <a:rPr lang="et-EE" dirty="0" err="1">
                <a:solidFill>
                  <a:schemeClr val="bg1"/>
                </a:solidFill>
              </a:rPr>
              <a:t>Tširkova-Lozovaja</a:t>
            </a:r>
            <a:r>
              <a:rPr lang="et-EE" dirty="0">
                <a:solidFill>
                  <a:schemeClr val="bg1"/>
                </a:solidFill>
              </a:rPr>
              <a:t>, kes muuhulgas valiti  1969. aasta ENSV parimaks  naissportlaseks. Tema teenistuslehel on 2 olümpiavõitu. Aga vaid üks olümpia kuldmedal. Miks?</a:t>
            </a:r>
          </a:p>
          <a:p>
            <a:pPr marL="0" indent="0">
              <a:buNone/>
            </a:pPr>
            <a:r>
              <a:rPr lang="et-EE" dirty="0">
                <a:solidFill>
                  <a:schemeClr val="bg1"/>
                </a:solidFill>
              </a:rPr>
              <a:t> </a:t>
            </a:r>
          </a:p>
          <a:p>
            <a:endParaRPr lang="et-EE" dirty="0">
              <a:solidFill>
                <a:schemeClr val="bg1"/>
              </a:solidFill>
            </a:endParaRPr>
          </a:p>
        </p:txBody>
      </p:sp>
    </p:spTree>
    <p:extLst>
      <p:ext uri="{BB962C8B-B14F-4D97-AF65-F5344CB8AC3E}">
        <p14:creationId xmlns:p14="http://schemas.microsoft.com/office/powerpoint/2010/main" val="2625412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6654"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3" name="Sisu kohatäide 2"/>
          <p:cNvSpPr>
            <a:spLocks noGrp="1"/>
          </p:cNvSpPr>
          <p:nvPr>
            <p:ph idx="1"/>
          </p:nvPr>
        </p:nvSpPr>
        <p:spPr/>
        <p:txBody>
          <a:bodyPr/>
          <a:lstStyle/>
          <a:p>
            <a:pPr marL="0" indent="0">
              <a:buNone/>
            </a:pPr>
            <a:endParaRPr lang="et-EE" dirty="0"/>
          </a:p>
          <a:p>
            <a:pPr marL="0" indent="0" algn="ctr">
              <a:buNone/>
            </a:pPr>
            <a:endParaRPr lang="et-EE" dirty="0"/>
          </a:p>
          <a:p>
            <a:pPr marL="0" indent="0" algn="ctr">
              <a:buNone/>
            </a:pPr>
            <a:endParaRPr lang="et-EE" dirty="0"/>
          </a:p>
          <a:p>
            <a:pPr marL="0" indent="0" algn="ctr">
              <a:buNone/>
            </a:pPr>
            <a:r>
              <a:rPr lang="et-EE" dirty="0">
                <a:solidFill>
                  <a:schemeClr val="bg1"/>
                </a:solidFill>
              </a:rPr>
              <a:t>1. osa</a:t>
            </a:r>
          </a:p>
        </p:txBody>
      </p:sp>
    </p:spTree>
    <p:extLst>
      <p:ext uri="{BB962C8B-B14F-4D97-AF65-F5344CB8AC3E}">
        <p14:creationId xmlns:p14="http://schemas.microsoft.com/office/powerpoint/2010/main" val="525435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9497"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9. Vastus</a:t>
            </a:r>
          </a:p>
        </p:txBody>
      </p:sp>
      <p:sp>
        <p:nvSpPr>
          <p:cNvPr id="3" name="Sisu kohatäide 2"/>
          <p:cNvSpPr>
            <a:spLocks noGrp="1"/>
          </p:cNvSpPr>
          <p:nvPr>
            <p:ph idx="1"/>
          </p:nvPr>
        </p:nvSpPr>
        <p:spPr/>
        <p:txBody>
          <a:bodyPr/>
          <a:lstStyle/>
          <a:p>
            <a:pPr marL="0" indent="0">
              <a:buNone/>
            </a:pPr>
            <a:r>
              <a:rPr lang="et-EE" dirty="0">
                <a:solidFill>
                  <a:schemeClr val="bg1"/>
                </a:solidFill>
              </a:rPr>
              <a:t> NSVL floretinaiskonnas 1968 võistles finaalis ning teenis kuldmedali. 1972 panustas ta küll võistkonna heaks eelvõistlustel, aga finaali ajaks saatis võistkonna esindaja ta varuvõistlejate pingile. Ja tulemuseks ainult olümpiavõitja diplom.</a:t>
            </a:r>
          </a:p>
          <a:p>
            <a:pPr marL="0" indent="0">
              <a:buNone/>
            </a:pPr>
            <a:endParaRPr lang="et-EE" dirty="0">
              <a:solidFill>
                <a:schemeClr val="bg1"/>
              </a:solidFill>
            </a:endParaRPr>
          </a:p>
          <a:p>
            <a:pPr marL="0" indent="0">
              <a:buNone/>
            </a:pPr>
            <a:endParaRPr lang="et-EE" dirty="0"/>
          </a:p>
          <a:p>
            <a:pPr marL="0" indent="0" algn="ctr">
              <a:buNone/>
            </a:pPr>
            <a:endParaRPr lang="et-EE" dirty="0"/>
          </a:p>
        </p:txBody>
      </p:sp>
    </p:spTree>
    <p:extLst>
      <p:ext uri="{BB962C8B-B14F-4D97-AF65-F5344CB8AC3E}">
        <p14:creationId xmlns:p14="http://schemas.microsoft.com/office/powerpoint/2010/main" val="3240911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0519"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fi-FI" dirty="0">
                <a:solidFill>
                  <a:schemeClr val="bg1"/>
                </a:solidFill>
              </a:rPr>
              <a:t>10.</a:t>
            </a:r>
            <a:r>
              <a:rPr lang="et-EE" dirty="0">
                <a:solidFill>
                  <a:schemeClr val="bg1"/>
                </a:solidFill>
              </a:rPr>
              <a:t> </a:t>
            </a:r>
            <a:r>
              <a:rPr lang="fi-FI" dirty="0" err="1">
                <a:solidFill>
                  <a:schemeClr val="bg1"/>
                </a:solidFill>
              </a:rPr>
              <a:t>Eestlased</a:t>
            </a:r>
            <a:r>
              <a:rPr lang="fi-FI" dirty="0">
                <a:solidFill>
                  <a:schemeClr val="bg1"/>
                </a:solidFill>
              </a:rPr>
              <a:t> </a:t>
            </a:r>
            <a:r>
              <a:rPr lang="fi-FI" dirty="0" err="1">
                <a:solidFill>
                  <a:schemeClr val="bg1"/>
                </a:solidFill>
              </a:rPr>
              <a:t>laias</a:t>
            </a:r>
            <a:r>
              <a:rPr lang="fi-FI" dirty="0">
                <a:solidFill>
                  <a:schemeClr val="bg1"/>
                </a:solidFill>
              </a:rPr>
              <a:t> </a:t>
            </a:r>
            <a:r>
              <a:rPr lang="fi-FI" dirty="0" err="1">
                <a:solidFill>
                  <a:schemeClr val="bg1"/>
                </a:solidFill>
              </a:rPr>
              <a:t>maailmas</a:t>
            </a:r>
            <a:r>
              <a:rPr lang="fi-FI" dirty="0">
                <a:solidFill>
                  <a:schemeClr val="bg1"/>
                </a:solidFill>
              </a:rPr>
              <a:t> (Kai </a:t>
            </a:r>
            <a:r>
              <a:rPr lang="fi-FI" dirty="0" err="1">
                <a:solidFill>
                  <a:schemeClr val="bg1"/>
                </a:solidFill>
              </a:rPr>
              <a:t>Oidermaa</a:t>
            </a:r>
            <a:r>
              <a:rPr lang="fi-FI" dirty="0">
                <a:solidFill>
                  <a:schemeClr val="bg1"/>
                </a:solidFill>
              </a:rPr>
              <a:t>)</a:t>
            </a:r>
            <a:endParaRPr lang="et-EE" dirty="0">
              <a:solidFill>
                <a:schemeClr val="bg1"/>
              </a:solidFill>
            </a:endParaRPr>
          </a:p>
        </p:txBody>
      </p:sp>
      <p:sp>
        <p:nvSpPr>
          <p:cNvPr id="3" name="Sisu kohatäide 2"/>
          <p:cNvSpPr>
            <a:spLocks noGrp="1"/>
          </p:cNvSpPr>
          <p:nvPr>
            <p:ph idx="1"/>
          </p:nvPr>
        </p:nvSpPr>
        <p:spPr>
          <a:xfrm>
            <a:off x="609600" y="1138429"/>
            <a:ext cx="10972800" cy="4987739"/>
          </a:xfrm>
        </p:spPr>
        <p:txBody>
          <a:bodyPr>
            <a:normAutofit/>
          </a:bodyPr>
          <a:lstStyle/>
          <a:p>
            <a:pPr marL="0" indent="0" algn="ctr">
              <a:buNone/>
            </a:pPr>
            <a:r>
              <a:rPr lang="et-EE" dirty="0">
                <a:solidFill>
                  <a:schemeClr val="bg1"/>
                </a:solidFill>
              </a:rPr>
              <a:t>See laulja ja muusikapedagoog oli 70-ndatel Estonia primadonna. Praeguseks on tema käe alt kasvanud Milano konservatooriumist üle 600 laulja. Ta on jaganud lavalaudu Luciano </a:t>
            </a:r>
            <a:r>
              <a:rPr lang="et-EE" dirty="0" err="1">
                <a:solidFill>
                  <a:schemeClr val="bg1"/>
                </a:solidFill>
              </a:rPr>
              <a:t>Pavaroti</a:t>
            </a:r>
            <a:r>
              <a:rPr lang="et-EE" dirty="0">
                <a:solidFill>
                  <a:schemeClr val="bg1"/>
                </a:solidFill>
              </a:rPr>
              <a:t> ning Placido Domingoga. Kes ?</a:t>
            </a:r>
          </a:p>
          <a:p>
            <a:pPr marL="0" indent="0" algn="ctr">
              <a:buNone/>
            </a:pPr>
            <a:endParaRPr lang="et-EE" dirty="0">
              <a:solidFill>
                <a:schemeClr val="bg1"/>
              </a:solidFill>
            </a:endParaRPr>
          </a:p>
          <a:p>
            <a:pPr marL="0" indent="0" algn="ctr">
              <a:buNone/>
            </a:pPr>
            <a:endParaRPr lang="et-EE" dirty="0">
              <a:solidFill>
                <a:schemeClr val="bg1"/>
              </a:solidFill>
            </a:endParaRPr>
          </a:p>
        </p:txBody>
      </p:sp>
    </p:spTree>
    <p:extLst>
      <p:ext uri="{BB962C8B-B14F-4D97-AF65-F5344CB8AC3E}">
        <p14:creationId xmlns:p14="http://schemas.microsoft.com/office/powerpoint/2010/main" val="2435036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1542"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10. Vastus</a:t>
            </a:r>
          </a:p>
        </p:txBody>
      </p:sp>
      <p:sp>
        <p:nvSpPr>
          <p:cNvPr id="3" name="Sisu kohatäide 2"/>
          <p:cNvSpPr>
            <a:spLocks noGrp="1"/>
          </p:cNvSpPr>
          <p:nvPr>
            <p:ph idx="1"/>
          </p:nvPr>
        </p:nvSpPr>
        <p:spPr/>
        <p:txBody>
          <a:bodyPr/>
          <a:lstStyle/>
          <a:p>
            <a:pPr marL="0" indent="0" algn="ctr">
              <a:buNone/>
            </a:pPr>
            <a:r>
              <a:rPr lang="et-EE" dirty="0">
                <a:solidFill>
                  <a:schemeClr val="bg1"/>
                </a:solidFill>
              </a:rPr>
              <a:t>Jenny </a:t>
            </a:r>
            <a:r>
              <a:rPr lang="et-EE" dirty="0" err="1">
                <a:solidFill>
                  <a:schemeClr val="bg1"/>
                </a:solidFill>
              </a:rPr>
              <a:t>Anvelt</a:t>
            </a:r>
            <a:endParaRPr lang="et-EE" dirty="0">
              <a:solidFill>
                <a:schemeClr val="bg1"/>
              </a:solidFill>
            </a:endParaRPr>
          </a:p>
          <a:p>
            <a:pPr marL="0" indent="0" algn="ctr">
              <a:buNone/>
            </a:pPr>
            <a:endParaRPr lang="et-EE" dirty="0"/>
          </a:p>
        </p:txBody>
      </p:sp>
    </p:spTree>
    <p:extLst>
      <p:ext uri="{BB962C8B-B14F-4D97-AF65-F5344CB8AC3E}">
        <p14:creationId xmlns:p14="http://schemas.microsoft.com/office/powerpoint/2010/main" val="3296925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2572"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nn-NO" dirty="0">
                <a:solidFill>
                  <a:schemeClr val="bg1"/>
                </a:solidFill>
              </a:rPr>
              <a:t>11.</a:t>
            </a:r>
            <a:r>
              <a:rPr lang="et-EE" dirty="0">
                <a:solidFill>
                  <a:schemeClr val="bg1"/>
                </a:solidFill>
              </a:rPr>
              <a:t> </a:t>
            </a:r>
            <a:r>
              <a:rPr lang="nn-NO" dirty="0">
                <a:solidFill>
                  <a:schemeClr val="bg1"/>
                </a:solidFill>
              </a:rPr>
              <a:t>Viljandi vald (Urve Mukk)</a:t>
            </a:r>
            <a:endParaRPr lang="et-EE" dirty="0">
              <a:solidFill>
                <a:schemeClr val="bg1"/>
              </a:solidFill>
            </a:endParaRPr>
          </a:p>
        </p:txBody>
      </p:sp>
      <p:sp>
        <p:nvSpPr>
          <p:cNvPr id="3" name="Sisu kohatäide 2"/>
          <p:cNvSpPr>
            <a:spLocks noGrp="1"/>
          </p:cNvSpPr>
          <p:nvPr>
            <p:ph idx="1"/>
          </p:nvPr>
        </p:nvSpPr>
        <p:spPr/>
        <p:txBody>
          <a:bodyPr>
            <a:normAutofit/>
          </a:bodyPr>
          <a:lstStyle/>
          <a:p>
            <a:pPr marL="0" indent="0">
              <a:buNone/>
            </a:pPr>
            <a:r>
              <a:rPr lang="et-EE" dirty="0" err="1">
                <a:solidFill>
                  <a:schemeClr val="bg1"/>
                </a:solidFill>
              </a:rPr>
              <a:t>Karmin</a:t>
            </a:r>
            <a:r>
              <a:rPr lang="et-EE" dirty="0">
                <a:solidFill>
                  <a:schemeClr val="bg1"/>
                </a:solidFill>
              </a:rPr>
              <a:t>, Tank, Torm – kes nad on ja mille poolest Viljandi vallas aktuaalsed 2019?</a:t>
            </a:r>
          </a:p>
          <a:p>
            <a:pPr marL="0" indent="0">
              <a:buNone/>
            </a:pPr>
            <a:r>
              <a:rPr lang="et-EE" dirty="0">
                <a:solidFill>
                  <a:schemeClr val="bg1"/>
                </a:solidFill>
              </a:rPr>
              <a:t>Kirjuta täisnimi ja tiitel.</a:t>
            </a:r>
          </a:p>
          <a:p>
            <a:pPr marL="0" indent="0" algn="ctr">
              <a:buNone/>
            </a:pPr>
            <a:endParaRPr lang="et-EE" dirty="0">
              <a:solidFill>
                <a:schemeClr val="bg1"/>
              </a:solidFill>
            </a:endParaRPr>
          </a:p>
        </p:txBody>
      </p:sp>
    </p:spTree>
    <p:extLst>
      <p:ext uri="{BB962C8B-B14F-4D97-AF65-F5344CB8AC3E}">
        <p14:creationId xmlns:p14="http://schemas.microsoft.com/office/powerpoint/2010/main" val="167875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3591"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11. Vastus</a:t>
            </a:r>
          </a:p>
        </p:txBody>
      </p:sp>
      <p:sp>
        <p:nvSpPr>
          <p:cNvPr id="3" name="Sisu kohatäide 2"/>
          <p:cNvSpPr>
            <a:spLocks noGrp="1"/>
          </p:cNvSpPr>
          <p:nvPr>
            <p:ph idx="1"/>
          </p:nvPr>
        </p:nvSpPr>
        <p:spPr>
          <a:xfrm>
            <a:off x="624000" y="1138429"/>
            <a:ext cx="10944000" cy="4987739"/>
          </a:xfrm>
        </p:spPr>
        <p:txBody>
          <a:bodyPr/>
          <a:lstStyle/>
          <a:p>
            <a:pPr marL="0" indent="0" algn="ctr">
              <a:buNone/>
            </a:pPr>
            <a:r>
              <a:rPr lang="et-EE" dirty="0">
                <a:solidFill>
                  <a:schemeClr val="bg1"/>
                </a:solidFill>
              </a:rPr>
              <a:t>Viljandi valla Aukodanik on Imbi-Sirje Torm	</a:t>
            </a:r>
          </a:p>
          <a:p>
            <a:pPr marL="0" indent="0" algn="ctr">
              <a:buNone/>
            </a:pPr>
            <a:r>
              <a:rPr lang="et-EE" dirty="0">
                <a:solidFill>
                  <a:schemeClr val="bg1"/>
                </a:solidFill>
              </a:rPr>
              <a:t>Viljandi valla aasta pere on perekond Tank</a:t>
            </a:r>
          </a:p>
          <a:p>
            <a:pPr marL="0" indent="0" algn="ctr">
              <a:buNone/>
            </a:pPr>
            <a:r>
              <a:rPr lang="et-EE" dirty="0">
                <a:solidFill>
                  <a:schemeClr val="bg1"/>
                </a:solidFill>
              </a:rPr>
              <a:t>Viljandi valla Tegija on Mati </a:t>
            </a:r>
            <a:r>
              <a:rPr lang="et-EE" dirty="0" err="1">
                <a:solidFill>
                  <a:schemeClr val="bg1"/>
                </a:solidFill>
              </a:rPr>
              <a:t>Karmin</a:t>
            </a:r>
            <a:endParaRPr lang="et-EE" dirty="0">
              <a:solidFill>
                <a:schemeClr val="bg1"/>
              </a:solidFill>
            </a:endParaRPr>
          </a:p>
          <a:p>
            <a:pPr marL="0" indent="0" algn="ctr">
              <a:buNone/>
            </a:pPr>
            <a:r>
              <a:rPr lang="et-EE" dirty="0">
                <a:solidFill>
                  <a:schemeClr val="bg1"/>
                </a:solidFill>
              </a:rPr>
              <a:t>(3 punkti)</a:t>
            </a:r>
          </a:p>
          <a:p>
            <a:pPr marL="0" indent="0">
              <a:buNone/>
            </a:pPr>
            <a:endParaRPr lang="et-EE" dirty="0"/>
          </a:p>
          <a:p>
            <a:pPr marL="0" indent="0">
              <a:buNone/>
            </a:pPr>
            <a:r>
              <a:rPr lang="et-EE" dirty="0"/>
              <a:t>Allikas: </a:t>
            </a:r>
            <a:r>
              <a:rPr lang="et-EE" u="sng" dirty="0">
                <a:hlinkClick r:id="rId5"/>
              </a:rPr>
              <a:t>https://www.viljandivald.ee/viljandi-vald-tunnustab-ja-tanab</a:t>
            </a:r>
            <a:endParaRPr lang="et-EE" dirty="0"/>
          </a:p>
        </p:txBody>
      </p:sp>
    </p:spTree>
    <p:extLst>
      <p:ext uri="{BB962C8B-B14F-4D97-AF65-F5344CB8AC3E}">
        <p14:creationId xmlns:p14="http://schemas.microsoft.com/office/powerpoint/2010/main" val="1235409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4613"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12. </a:t>
            </a:r>
            <a:r>
              <a:rPr lang="et-EE" dirty="0" err="1">
                <a:solidFill>
                  <a:schemeClr val="bg1"/>
                </a:solidFill>
              </a:rPr>
              <a:t>Varia</a:t>
            </a:r>
            <a:r>
              <a:rPr lang="et-EE" dirty="0">
                <a:solidFill>
                  <a:schemeClr val="bg1"/>
                </a:solidFill>
              </a:rPr>
              <a:t> (Sirje Põder)</a:t>
            </a:r>
          </a:p>
        </p:txBody>
      </p:sp>
      <p:sp>
        <p:nvSpPr>
          <p:cNvPr id="3" name="Sisu kohatäide 2"/>
          <p:cNvSpPr>
            <a:spLocks noGrp="1"/>
          </p:cNvSpPr>
          <p:nvPr>
            <p:ph idx="1"/>
          </p:nvPr>
        </p:nvSpPr>
        <p:spPr/>
        <p:txBody>
          <a:bodyPr>
            <a:normAutofit/>
          </a:bodyPr>
          <a:lstStyle/>
          <a:p>
            <a:pPr marL="0" indent="0">
              <a:buNone/>
            </a:pPr>
            <a:r>
              <a:rPr lang="et-EE" dirty="0">
                <a:solidFill>
                  <a:schemeClr val="bg1"/>
                </a:solidFill>
              </a:rPr>
              <a:t>13. 02. 1795 alustas tegevust esimene kutseline teater Eestis. Tegutses erinevate nimede all aastani 1939. Sel aastal asus teater  ümberasustamise käigus täies koosseisus Poolasse ja jätkas tegevust </a:t>
            </a:r>
            <a:r>
              <a:rPr lang="et-EE" dirty="0" err="1">
                <a:solidFill>
                  <a:schemeClr val="bg1"/>
                </a:solidFill>
              </a:rPr>
              <a:t>Lodzis</a:t>
            </a:r>
            <a:r>
              <a:rPr lang="et-EE" dirty="0">
                <a:solidFill>
                  <a:schemeClr val="bg1"/>
                </a:solidFill>
              </a:rPr>
              <a:t>. Teatrihoone omandas varasem rentnik Eesti Draamateater, kes töötab majas tänase päevani. Mis teater?</a:t>
            </a:r>
          </a:p>
          <a:p>
            <a:pPr marL="0" indent="0">
              <a:buNone/>
            </a:pPr>
            <a:r>
              <a:rPr lang="et-EE" dirty="0">
                <a:solidFill>
                  <a:schemeClr val="bg1"/>
                </a:solidFill>
              </a:rPr>
              <a:t> </a:t>
            </a:r>
          </a:p>
          <a:p>
            <a:pPr marL="0" indent="0" algn="ctr">
              <a:buNone/>
            </a:pPr>
            <a:endParaRPr lang="et-EE" dirty="0">
              <a:solidFill>
                <a:schemeClr val="bg1"/>
              </a:solidFill>
            </a:endParaRPr>
          </a:p>
        </p:txBody>
      </p:sp>
    </p:spTree>
    <p:extLst>
      <p:ext uri="{BB962C8B-B14F-4D97-AF65-F5344CB8AC3E}">
        <p14:creationId xmlns:p14="http://schemas.microsoft.com/office/powerpoint/2010/main" val="182603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5637"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12. Vastus</a:t>
            </a:r>
          </a:p>
        </p:txBody>
      </p:sp>
      <p:sp>
        <p:nvSpPr>
          <p:cNvPr id="3" name="Sisu kohatäide 2"/>
          <p:cNvSpPr>
            <a:spLocks noGrp="1"/>
          </p:cNvSpPr>
          <p:nvPr>
            <p:ph idx="1"/>
          </p:nvPr>
        </p:nvSpPr>
        <p:spPr/>
        <p:txBody>
          <a:bodyPr/>
          <a:lstStyle/>
          <a:p>
            <a:pPr marL="0" indent="0" algn="ctr">
              <a:buNone/>
            </a:pPr>
            <a:r>
              <a:rPr lang="et-EE" dirty="0">
                <a:solidFill>
                  <a:schemeClr val="bg1"/>
                </a:solidFill>
              </a:rPr>
              <a:t>Tallinna saksa teater</a:t>
            </a:r>
          </a:p>
          <a:p>
            <a:pPr marL="0" indent="0" algn="ctr">
              <a:buNone/>
            </a:pPr>
            <a:r>
              <a:rPr lang="et-EE" dirty="0">
                <a:solidFill>
                  <a:schemeClr val="bg1"/>
                </a:solidFill>
              </a:rPr>
              <a:t> 1809-1860 Tallinna Teater</a:t>
            </a:r>
          </a:p>
          <a:p>
            <a:pPr marL="0" indent="0" algn="ctr">
              <a:buNone/>
            </a:pPr>
            <a:r>
              <a:rPr lang="et-EE" dirty="0">
                <a:solidFill>
                  <a:schemeClr val="bg1"/>
                </a:solidFill>
              </a:rPr>
              <a:t> 1860-1910 Tallinna Linnateater</a:t>
            </a:r>
          </a:p>
          <a:p>
            <a:pPr marL="0" indent="0" algn="ctr">
              <a:buNone/>
            </a:pPr>
            <a:r>
              <a:rPr lang="et-EE" dirty="0">
                <a:solidFill>
                  <a:schemeClr val="bg1"/>
                </a:solidFill>
              </a:rPr>
              <a:t> </a:t>
            </a:r>
          </a:p>
          <a:p>
            <a:pPr marL="0" indent="0" algn="ctr">
              <a:buNone/>
            </a:pPr>
            <a:endParaRPr lang="et-EE" dirty="0"/>
          </a:p>
        </p:txBody>
      </p:sp>
    </p:spTree>
    <p:extLst>
      <p:ext uri="{BB962C8B-B14F-4D97-AF65-F5344CB8AC3E}">
        <p14:creationId xmlns:p14="http://schemas.microsoft.com/office/powerpoint/2010/main" val="3509065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7678"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3" name="Sisu kohatäide 2"/>
          <p:cNvSpPr>
            <a:spLocks noGrp="1"/>
          </p:cNvSpPr>
          <p:nvPr>
            <p:ph idx="1"/>
          </p:nvPr>
        </p:nvSpPr>
        <p:spPr/>
        <p:txBody>
          <a:bodyPr/>
          <a:lstStyle/>
          <a:p>
            <a:pPr marL="0" indent="0" algn="ctr">
              <a:buNone/>
            </a:pPr>
            <a:endParaRPr lang="et-EE" dirty="0">
              <a:solidFill>
                <a:schemeClr val="bg1"/>
              </a:solidFill>
            </a:endParaRPr>
          </a:p>
          <a:p>
            <a:pPr marL="0" indent="0" algn="ctr">
              <a:buNone/>
            </a:pPr>
            <a:endParaRPr lang="et-EE" dirty="0">
              <a:solidFill>
                <a:schemeClr val="bg1"/>
              </a:solidFill>
            </a:endParaRPr>
          </a:p>
          <a:p>
            <a:pPr marL="0" indent="0" algn="ctr">
              <a:buNone/>
            </a:pPr>
            <a:endParaRPr lang="et-EE" dirty="0">
              <a:solidFill>
                <a:schemeClr val="bg1"/>
              </a:solidFill>
            </a:endParaRPr>
          </a:p>
          <a:p>
            <a:pPr marL="0" indent="0" algn="ctr">
              <a:buNone/>
            </a:pPr>
            <a:r>
              <a:rPr lang="et-EE" dirty="0">
                <a:solidFill>
                  <a:schemeClr val="bg1"/>
                </a:solidFill>
              </a:rPr>
              <a:t>2. osa</a:t>
            </a:r>
          </a:p>
        </p:txBody>
      </p:sp>
    </p:spTree>
    <p:extLst>
      <p:ext uri="{BB962C8B-B14F-4D97-AF65-F5344CB8AC3E}">
        <p14:creationId xmlns:p14="http://schemas.microsoft.com/office/powerpoint/2010/main" val="1422376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8708"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13. Kirjandus (Kai </a:t>
            </a:r>
            <a:r>
              <a:rPr lang="et-EE" dirty="0" err="1">
                <a:solidFill>
                  <a:schemeClr val="bg1"/>
                </a:solidFill>
              </a:rPr>
              <a:t>Oidermaa</a:t>
            </a:r>
            <a:r>
              <a:rPr lang="et-EE" dirty="0">
                <a:solidFill>
                  <a:schemeClr val="bg1"/>
                </a:solidFill>
              </a:rPr>
              <a:t>)</a:t>
            </a:r>
          </a:p>
        </p:txBody>
      </p:sp>
      <p:sp>
        <p:nvSpPr>
          <p:cNvPr id="3" name="Sisu kohatäide 2"/>
          <p:cNvSpPr>
            <a:spLocks noGrp="1"/>
          </p:cNvSpPr>
          <p:nvPr>
            <p:ph idx="1"/>
          </p:nvPr>
        </p:nvSpPr>
        <p:spPr/>
        <p:txBody>
          <a:bodyPr>
            <a:normAutofit/>
          </a:bodyPr>
          <a:lstStyle/>
          <a:p>
            <a:pPr marL="0" indent="0">
              <a:buNone/>
            </a:pPr>
            <a:r>
              <a:rPr lang="et-EE" dirty="0">
                <a:solidFill>
                  <a:schemeClr val="bg1"/>
                </a:solidFill>
              </a:rPr>
              <a:t>Millise maineka preemia said tänavu Leelo Tungal, Viivi Luik ja Fred </a:t>
            </a:r>
            <a:r>
              <a:rPr lang="et-EE" dirty="0" err="1">
                <a:solidFill>
                  <a:schemeClr val="bg1"/>
                </a:solidFill>
              </a:rPr>
              <a:t>Jüssi</a:t>
            </a:r>
            <a:r>
              <a:rPr lang="et-EE" dirty="0">
                <a:solidFill>
                  <a:schemeClr val="bg1"/>
                </a:solidFill>
              </a:rPr>
              <a:t> ?</a:t>
            </a:r>
          </a:p>
          <a:p>
            <a:pPr marL="0" indent="0">
              <a:buNone/>
            </a:pPr>
            <a:r>
              <a:rPr lang="et-EE" dirty="0">
                <a:solidFill>
                  <a:schemeClr val="bg1"/>
                </a:solidFill>
              </a:rPr>
              <a:t> </a:t>
            </a:r>
          </a:p>
          <a:p>
            <a:pPr marL="0" indent="0" algn="ctr">
              <a:buNone/>
            </a:pPr>
            <a:endParaRPr lang="et-EE" dirty="0">
              <a:solidFill>
                <a:schemeClr val="bg1"/>
              </a:solidFill>
            </a:endParaRPr>
          </a:p>
        </p:txBody>
      </p:sp>
    </p:spTree>
    <p:extLst>
      <p:ext uri="{BB962C8B-B14F-4D97-AF65-F5344CB8AC3E}">
        <p14:creationId xmlns:p14="http://schemas.microsoft.com/office/powerpoint/2010/main" val="1806030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9731"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13. Vastus</a:t>
            </a:r>
          </a:p>
        </p:txBody>
      </p:sp>
      <p:sp>
        <p:nvSpPr>
          <p:cNvPr id="3" name="Sisu kohatäide 2"/>
          <p:cNvSpPr>
            <a:spLocks noGrp="1"/>
          </p:cNvSpPr>
          <p:nvPr>
            <p:ph idx="1"/>
          </p:nvPr>
        </p:nvSpPr>
        <p:spPr/>
        <p:txBody>
          <a:bodyPr/>
          <a:lstStyle/>
          <a:p>
            <a:pPr marL="0" indent="0">
              <a:buNone/>
            </a:pPr>
            <a:r>
              <a:rPr lang="et-EE" dirty="0">
                <a:solidFill>
                  <a:schemeClr val="bg1"/>
                </a:solidFill>
              </a:rPr>
              <a:t>Riiklik kultuuri elutööpreemia</a:t>
            </a:r>
          </a:p>
          <a:p>
            <a:pPr marL="0" indent="0">
              <a:buNone/>
            </a:pPr>
            <a:r>
              <a:rPr lang="et-EE" dirty="0">
                <a:solidFill>
                  <a:schemeClr val="bg1"/>
                </a:solidFill>
              </a:rPr>
              <a:t> </a:t>
            </a:r>
          </a:p>
          <a:p>
            <a:pPr marL="0" indent="0">
              <a:buNone/>
            </a:pPr>
            <a:r>
              <a:rPr lang="et-EE" dirty="0">
                <a:solidFill>
                  <a:schemeClr val="bg1"/>
                </a:solidFill>
              </a:rPr>
              <a:t>Täisvastus 2 punkti, ainult elutööpreemia annab 1 punkti</a:t>
            </a:r>
          </a:p>
          <a:p>
            <a:pPr marL="0" indent="0">
              <a:buNone/>
            </a:pPr>
            <a:r>
              <a:rPr lang="et-EE" dirty="0">
                <a:solidFill>
                  <a:schemeClr val="bg1"/>
                </a:solidFill>
              </a:rPr>
              <a:t> </a:t>
            </a:r>
          </a:p>
          <a:p>
            <a:pPr marL="0" indent="0" algn="ctr">
              <a:buNone/>
            </a:pPr>
            <a:endParaRPr lang="et-EE" dirty="0"/>
          </a:p>
        </p:txBody>
      </p:sp>
    </p:spTree>
    <p:extLst>
      <p:ext uri="{BB962C8B-B14F-4D97-AF65-F5344CB8AC3E}">
        <p14:creationId xmlns:p14="http://schemas.microsoft.com/office/powerpoint/2010/main" val="1633056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086" name="CorelDRAW" r:id="rId3" imgW="3102207" imgH="631530" progId="CorelDraw.Graphic.16">
                  <p:embed/>
                </p:oleObj>
              </mc:Choice>
              <mc:Fallback>
                <p:oleObj name="CorelDRAW" r:id="rId3" imgW="3102207" imgH="631530" progId="CorelDraw.Graphic.16">
                  <p:embed/>
                  <p:pic>
                    <p:nvPicPr>
                      <p:cNvPr id="25" name="Objekt 24"/>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1. Kirjandus (Kai </a:t>
            </a:r>
            <a:r>
              <a:rPr lang="et-EE" dirty="0" err="1">
                <a:solidFill>
                  <a:schemeClr val="bg1"/>
                </a:solidFill>
              </a:rPr>
              <a:t>Oidermaa</a:t>
            </a:r>
            <a:r>
              <a:rPr lang="et-EE" dirty="0">
                <a:solidFill>
                  <a:schemeClr val="bg1"/>
                </a:solidFill>
              </a:rPr>
              <a:t>)</a:t>
            </a:r>
          </a:p>
        </p:txBody>
      </p:sp>
      <p:sp>
        <p:nvSpPr>
          <p:cNvPr id="3" name="Sisu kohatäide 2"/>
          <p:cNvSpPr>
            <a:spLocks noGrp="1"/>
          </p:cNvSpPr>
          <p:nvPr>
            <p:ph idx="1"/>
          </p:nvPr>
        </p:nvSpPr>
        <p:spPr/>
        <p:txBody>
          <a:bodyPr/>
          <a:lstStyle/>
          <a:p>
            <a:pPr marL="0" indent="0">
              <a:buNone/>
            </a:pPr>
            <a:r>
              <a:rPr lang="et-EE" dirty="0">
                <a:solidFill>
                  <a:schemeClr val="bg1"/>
                </a:solidFill>
              </a:rPr>
              <a:t>Kes oli see briti kirjanik, kelle loominguline aktiivsus langes aastatele 1949 - 2000. Teda on peetud oma loomingu tõttu edukamaks kõikidest diplomaatidest Suurbritannia ja Saksamaa suhete parandamisel ning soojendamisel. Tema loomingu ekraniseeringute tegevuspaik on </a:t>
            </a:r>
            <a:r>
              <a:rPr lang="et-EE" dirty="0" err="1">
                <a:solidFill>
                  <a:schemeClr val="bg1"/>
                </a:solidFill>
              </a:rPr>
              <a:t>Cornwalli</a:t>
            </a:r>
            <a:r>
              <a:rPr lang="et-EE" dirty="0">
                <a:solidFill>
                  <a:schemeClr val="bg1"/>
                </a:solidFill>
              </a:rPr>
              <a:t> olustik  kuid näitlejad sakslased.</a:t>
            </a:r>
          </a:p>
          <a:p>
            <a:pPr marL="0" indent="0">
              <a:buNone/>
            </a:pPr>
            <a:endParaRPr lang="et-EE" dirty="0">
              <a:solidFill>
                <a:schemeClr val="bg1"/>
              </a:solidFill>
            </a:endParaRPr>
          </a:p>
          <a:p>
            <a:pPr marL="0" indent="0" algn="ctr">
              <a:buNone/>
            </a:pPr>
            <a:endParaRPr lang="et-EE" dirty="0">
              <a:solidFill>
                <a:schemeClr val="bg1"/>
              </a:solidFill>
            </a:endParaRPr>
          </a:p>
          <a:p>
            <a:pPr marL="0" indent="0" algn="ctr">
              <a:buNone/>
            </a:pPr>
            <a:endParaRPr lang="et-EE" dirty="0">
              <a:solidFill>
                <a:schemeClr val="bg1"/>
              </a:solidFill>
            </a:endParaRPr>
          </a:p>
        </p:txBody>
      </p:sp>
    </p:spTree>
    <p:extLst>
      <p:ext uri="{BB962C8B-B14F-4D97-AF65-F5344CB8AC3E}">
        <p14:creationId xmlns:p14="http://schemas.microsoft.com/office/powerpoint/2010/main" val="3100065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0755"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14. Ajalugu (Anne-Ly </a:t>
            </a:r>
            <a:r>
              <a:rPr lang="et-EE" dirty="0" err="1">
                <a:solidFill>
                  <a:schemeClr val="bg1"/>
                </a:solidFill>
              </a:rPr>
              <a:t>Ütsik</a:t>
            </a:r>
            <a:r>
              <a:rPr lang="et-EE" dirty="0">
                <a:solidFill>
                  <a:schemeClr val="bg1"/>
                </a:solidFill>
              </a:rPr>
              <a:t>)</a:t>
            </a:r>
          </a:p>
        </p:txBody>
      </p:sp>
      <p:sp>
        <p:nvSpPr>
          <p:cNvPr id="3" name="Sisu kohatäide 2"/>
          <p:cNvSpPr>
            <a:spLocks noGrp="1"/>
          </p:cNvSpPr>
          <p:nvPr>
            <p:ph idx="1"/>
          </p:nvPr>
        </p:nvSpPr>
        <p:spPr/>
        <p:txBody>
          <a:bodyPr>
            <a:normAutofit/>
          </a:bodyPr>
          <a:lstStyle/>
          <a:p>
            <a:pPr marL="0" indent="0">
              <a:buNone/>
            </a:pPr>
            <a:r>
              <a:rPr lang="et-EE" dirty="0">
                <a:solidFill>
                  <a:schemeClr val="bg1"/>
                </a:solidFill>
              </a:rPr>
              <a:t>Eesti endine tipp-poliitik Edgar Savisaar on võimekas inimene mitte </a:t>
            </a:r>
            <a:r>
              <a:rPr lang="et-EE" dirty="0" err="1">
                <a:solidFill>
                  <a:schemeClr val="bg1"/>
                </a:solidFill>
              </a:rPr>
              <a:t>ainilt</a:t>
            </a:r>
            <a:r>
              <a:rPr lang="et-EE" dirty="0">
                <a:solidFill>
                  <a:schemeClr val="bg1"/>
                </a:solidFill>
              </a:rPr>
              <a:t> poliitikuna, vaid ka spordivaldkonnas olnud. Ta on olnud </a:t>
            </a:r>
            <a:r>
              <a:rPr lang="et-EE" dirty="0" err="1">
                <a:solidFill>
                  <a:schemeClr val="bg1"/>
                </a:solidFill>
              </a:rPr>
              <a:t>Kalev/United`i</a:t>
            </a:r>
            <a:r>
              <a:rPr lang="et-EE" dirty="0">
                <a:solidFill>
                  <a:schemeClr val="bg1"/>
                </a:solidFill>
              </a:rPr>
              <a:t> liider, korraldanud jäähoki MM B-grupi turniiri ja toetanud muulgi viisil sporti. </a:t>
            </a:r>
          </a:p>
          <a:p>
            <a:pPr marL="0" indent="0">
              <a:buNone/>
            </a:pPr>
            <a:r>
              <a:rPr lang="et-EE" dirty="0">
                <a:solidFill>
                  <a:schemeClr val="bg1"/>
                </a:solidFill>
              </a:rPr>
              <a:t>Savisaar on juhtinud ka kahte Eestimaa spordiliitu, milliseid alaliite ta on juhtinud?</a:t>
            </a:r>
          </a:p>
          <a:p>
            <a:pPr marL="0" indent="0" algn="ctr">
              <a:buNone/>
            </a:pPr>
            <a:endParaRPr lang="et-EE" dirty="0">
              <a:solidFill>
                <a:schemeClr val="bg1"/>
              </a:solidFill>
            </a:endParaRPr>
          </a:p>
        </p:txBody>
      </p:sp>
    </p:spTree>
    <p:extLst>
      <p:ext uri="{BB962C8B-B14F-4D97-AF65-F5344CB8AC3E}">
        <p14:creationId xmlns:p14="http://schemas.microsoft.com/office/powerpoint/2010/main" val="3157403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1779"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14. Vastus</a:t>
            </a:r>
          </a:p>
        </p:txBody>
      </p:sp>
      <p:sp>
        <p:nvSpPr>
          <p:cNvPr id="3" name="Sisu kohatäide 2"/>
          <p:cNvSpPr>
            <a:spLocks noGrp="1"/>
          </p:cNvSpPr>
          <p:nvPr>
            <p:ph idx="1"/>
          </p:nvPr>
        </p:nvSpPr>
        <p:spPr/>
        <p:txBody>
          <a:bodyPr/>
          <a:lstStyle/>
          <a:p>
            <a:pPr marL="0" indent="0" algn="ctr">
              <a:buNone/>
            </a:pPr>
            <a:r>
              <a:rPr lang="et-EE" dirty="0">
                <a:solidFill>
                  <a:schemeClr val="bg1"/>
                </a:solidFill>
              </a:rPr>
              <a:t>Jalgpall ja sumo (2 punkti)</a:t>
            </a:r>
          </a:p>
          <a:p>
            <a:pPr marL="0" indent="0">
              <a:buNone/>
            </a:pPr>
            <a:endParaRPr lang="et-EE" dirty="0"/>
          </a:p>
        </p:txBody>
      </p:sp>
    </p:spTree>
    <p:extLst>
      <p:ext uri="{BB962C8B-B14F-4D97-AF65-F5344CB8AC3E}">
        <p14:creationId xmlns:p14="http://schemas.microsoft.com/office/powerpoint/2010/main" val="1770953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2804"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15. Ettevõtlus, majandus (Marko Vilu)</a:t>
            </a:r>
          </a:p>
        </p:txBody>
      </p:sp>
      <p:sp>
        <p:nvSpPr>
          <p:cNvPr id="3" name="Sisu kohatäide 2"/>
          <p:cNvSpPr>
            <a:spLocks noGrp="1"/>
          </p:cNvSpPr>
          <p:nvPr>
            <p:ph idx="1"/>
          </p:nvPr>
        </p:nvSpPr>
        <p:spPr/>
        <p:txBody>
          <a:bodyPr>
            <a:normAutofit/>
          </a:bodyPr>
          <a:lstStyle/>
          <a:p>
            <a:pPr marL="0" indent="0">
              <a:buNone/>
            </a:pPr>
            <a:r>
              <a:rPr lang="et-EE" dirty="0">
                <a:solidFill>
                  <a:schemeClr val="bg1"/>
                </a:solidFill>
              </a:rPr>
              <a:t>Hiljuti kõlas meedias " Maksuamet puistas saarlaste kodusid: konfiskeeriti viis ..........."</a:t>
            </a:r>
          </a:p>
          <a:p>
            <a:pPr marL="0" indent="0">
              <a:buNone/>
            </a:pPr>
            <a:r>
              <a:rPr lang="et-EE" dirty="0">
                <a:solidFill>
                  <a:schemeClr val="bg1"/>
                </a:solidFill>
              </a:rPr>
              <a:t>Mida konfiskeeriti?</a:t>
            </a:r>
          </a:p>
          <a:p>
            <a:pPr marL="0" indent="0">
              <a:buNone/>
            </a:pPr>
            <a:r>
              <a:rPr lang="et-EE" dirty="0">
                <a:solidFill>
                  <a:schemeClr val="bg1"/>
                </a:solidFill>
              </a:rPr>
              <a:t> </a:t>
            </a:r>
          </a:p>
          <a:p>
            <a:pPr marL="0" indent="0">
              <a:buNone/>
            </a:pPr>
            <a:endParaRPr lang="et-EE" dirty="0">
              <a:solidFill>
                <a:schemeClr val="bg1"/>
              </a:solidFill>
            </a:endParaRPr>
          </a:p>
        </p:txBody>
      </p:sp>
    </p:spTree>
    <p:extLst>
      <p:ext uri="{BB962C8B-B14F-4D97-AF65-F5344CB8AC3E}">
        <p14:creationId xmlns:p14="http://schemas.microsoft.com/office/powerpoint/2010/main" val="3610471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3827"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15. Vastus</a:t>
            </a:r>
          </a:p>
        </p:txBody>
      </p:sp>
      <p:sp>
        <p:nvSpPr>
          <p:cNvPr id="3" name="Sisu kohatäide 2"/>
          <p:cNvSpPr>
            <a:spLocks noGrp="1"/>
          </p:cNvSpPr>
          <p:nvPr>
            <p:ph idx="1"/>
          </p:nvPr>
        </p:nvSpPr>
        <p:spPr/>
        <p:txBody>
          <a:bodyPr/>
          <a:lstStyle/>
          <a:p>
            <a:pPr marL="0" indent="0" algn="ctr">
              <a:buNone/>
            </a:pPr>
            <a:r>
              <a:rPr lang="et-EE" dirty="0">
                <a:solidFill>
                  <a:schemeClr val="bg1"/>
                </a:solidFill>
              </a:rPr>
              <a:t>Puskarimasinat</a:t>
            </a:r>
          </a:p>
          <a:p>
            <a:pPr marL="0" indent="0" algn="ctr">
              <a:buNone/>
            </a:pPr>
            <a:endParaRPr lang="et-EE" dirty="0"/>
          </a:p>
        </p:txBody>
      </p:sp>
      <p:pic>
        <p:nvPicPr>
          <p:cNvPr id="7" name="Picture 1" descr="2158613t1h2c97"/>
          <p:cNvPicPr/>
          <p:nvPr/>
        </p:nvPicPr>
        <p:blipFill>
          <a:blip r:embed="rId5"/>
          <a:srcRect/>
          <a:stretch>
            <a:fillRect/>
          </a:stretch>
        </p:blipFill>
        <p:spPr bwMode="auto">
          <a:xfrm>
            <a:off x="3837940" y="2081212"/>
            <a:ext cx="4706332" cy="3219996"/>
          </a:xfrm>
          <a:prstGeom prst="rect">
            <a:avLst/>
          </a:prstGeom>
          <a:noFill/>
          <a:ln w="9525">
            <a:noFill/>
            <a:miter lim="800000"/>
            <a:headEnd/>
            <a:tailEnd/>
          </a:ln>
        </p:spPr>
      </p:pic>
    </p:spTree>
    <p:extLst>
      <p:ext uri="{BB962C8B-B14F-4D97-AF65-F5344CB8AC3E}">
        <p14:creationId xmlns:p14="http://schemas.microsoft.com/office/powerpoint/2010/main" val="862420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4851"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16. Loodus, geograafia (Anneli </a:t>
            </a:r>
            <a:r>
              <a:rPr lang="et-EE" dirty="0" err="1">
                <a:solidFill>
                  <a:schemeClr val="bg1"/>
                </a:solidFill>
              </a:rPr>
              <a:t>Sims</a:t>
            </a:r>
            <a:r>
              <a:rPr lang="et-EE" dirty="0">
                <a:solidFill>
                  <a:schemeClr val="bg1"/>
                </a:solidFill>
              </a:rPr>
              <a:t>)</a:t>
            </a:r>
          </a:p>
        </p:txBody>
      </p:sp>
      <p:sp>
        <p:nvSpPr>
          <p:cNvPr id="3" name="Sisu kohatäide 2"/>
          <p:cNvSpPr>
            <a:spLocks noGrp="1"/>
          </p:cNvSpPr>
          <p:nvPr>
            <p:ph idx="1"/>
          </p:nvPr>
        </p:nvSpPr>
        <p:spPr>
          <a:xfrm>
            <a:off x="609600" y="1124744"/>
            <a:ext cx="10972800" cy="4987739"/>
          </a:xfrm>
        </p:spPr>
        <p:txBody>
          <a:bodyPr>
            <a:normAutofit/>
          </a:bodyPr>
          <a:lstStyle/>
          <a:p>
            <a:pPr marL="0" indent="0">
              <a:buNone/>
            </a:pPr>
            <a:r>
              <a:rPr lang="et-EE" dirty="0">
                <a:solidFill>
                  <a:schemeClr val="bg1"/>
                </a:solidFill>
              </a:rPr>
              <a:t>Millises eesti maakonnas asuvad Kitsemetsa, Koeravere, Lammasküla, Mädapea, Naistevälja, Saiakopli ja Vorsti külad?</a:t>
            </a:r>
          </a:p>
          <a:p>
            <a:pPr marL="0" indent="0">
              <a:buNone/>
            </a:pPr>
            <a:endParaRPr lang="et-EE" dirty="0">
              <a:solidFill>
                <a:schemeClr val="bg1"/>
              </a:solidFill>
            </a:endParaRPr>
          </a:p>
          <a:p>
            <a:pPr marL="0" indent="0" algn="ctr">
              <a:buNone/>
            </a:pPr>
            <a:endParaRPr lang="et-EE" dirty="0">
              <a:solidFill>
                <a:schemeClr val="bg1"/>
              </a:solidFill>
            </a:endParaRPr>
          </a:p>
        </p:txBody>
      </p:sp>
    </p:spTree>
    <p:extLst>
      <p:ext uri="{BB962C8B-B14F-4D97-AF65-F5344CB8AC3E}">
        <p14:creationId xmlns:p14="http://schemas.microsoft.com/office/powerpoint/2010/main" val="2346552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5876"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16. Vastus</a:t>
            </a:r>
          </a:p>
        </p:txBody>
      </p:sp>
      <p:sp>
        <p:nvSpPr>
          <p:cNvPr id="3" name="Sisu kohatäide 2"/>
          <p:cNvSpPr>
            <a:spLocks noGrp="1"/>
          </p:cNvSpPr>
          <p:nvPr>
            <p:ph idx="1"/>
          </p:nvPr>
        </p:nvSpPr>
        <p:spPr/>
        <p:txBody>
          <a:bodyPr/>
          <a:lstStyle/>
          <a:p>
            <a:pPr marL="0" indent="0" algn="ctr">
              <a:buNone/>
            </a:pPr>
            <a:r>
              <a:rPr lang="et-EE" dirty="0">
                <a:solidFill>
                  <a:schemeClr val="bg1"/>
                </a:solidFill>
              </a:rPr>
              <a:t>Lääne-Viru maakonnas</a:t>
            </a:r>
          </a:p>
          <a:p>
            <a:pPr marL="0" indent="0">
              <a:buNone/>
            </a:pPr>
            <a:r>
              <a:rPr lang="et-EE" dirty="0"/>
              <a:t> </a:t>
            </a:r>
          </a:p>
          <a:p>
            <a:pPr marL="0" indent="0">
              <a:buNone/>
            </a:pPr>
            <a:r>
              <a:rPr lang="et-EE" i="1" dirty="0"/>
              <a:t>Allikas: </a:t>
            </a:r>
            <a:r>
              <a:rPr lang="et-EE" i="1" u="sng" dirty="0">
                <a:hlinkClick r:id="rId5"/>
              </a:rPr>
              <a:t>https://et.wikipedia.org/w/index.php?title=Kategooria:Lääne-Viru_maakonna_külad&amp;page</a:t>
            </a:r>
            <a:endParaRPr lang="et-EE" dirty="0"/>
          </a:p>
          <a:p>
            <a:pPr marL="0" indent="0" algn="ctr">
              <a:buNone/>
            </a:pPr>
            <a:endParaRPr lang="et-EE" dirty="0"/>
          </a:p>
        </p:txBody>
      </p:sp>
    </p:spTree>
    <p:extLst>
      <p:ext uri="{BB962C8B-B14F-4D97-AF65-F5344CB8AC3E}">
        <p14:creationId xmlns:p14="http://schemas.microsoft.com/office/powerpoint/2010/main" val="3538603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6900"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17. Kultuur (Anne-Ly </a:t>
            </a:r>
            <a:r>
              <a:rPr lang="et-EE" dirty="0" err="1">
                <a:solidFill>
                  <a:schemeClr val="bg1"/>
                </a:solidFill>
              </a:rPr>
              <a:t>Ütsik</a:t>
            </a:r>
            <a:r>
              <a:rPr lang="et-EE" dirty="0">
                <a:solidFill>
                  <a:schemeClr val="bg1"/>
                </a:solidFill>
              </a:rPr>
              <a:t>)</a:t>
            </a:r>
          </a:p>
        </p:txBody>
      </p:sp>
      <p:sp>
        <p:nvSpPr>
          <p:cNvPr id="3" name="Sisu kohatäide 2"/>
          <p:cNvSpPr>
            <a:spLocks noGrp="1"/>
          </p:cNvSpPr>
          <p:nvPr>
            <p:ph idx="1"/>
          </p:nvPr>
        </p:nvSpPr>
        <p:spPr/>
        <p:txBody>
          <a:bodyPr/>
          <a:lstStyle/>
          <a:p>
            <a:pPr marL="0" indent="0" algn="ctr">
              <a:buNone/>
            </a:pPr>
            <a:r>
              <a:rPr lang="et-EE" dirty="0">
                <a:solidFill>
                  <a:schemeClr val="bg1"/>
                </a:solidFill>
              </a:rPr>
              <a:t>O. Lutsu nimelist kultuuripreemiat antakse välja alates 1987. aastast. Esimene laureaat oli Priit </a:t>
            </a:r>
            <a:r>
              <a:rPr lang="et-EE" dirty="0" err="1">
                <a:solidFill>
                  <a:schemeClr val="bg1"/>
                </a:solidFill>
              </a:rPr>
              <a:t>Aimla</a:t>
            </a:r>
            <a:r>
              <a:rPr lang="et-EE" dirty="0">
                <a:solidFill>
                  <a:schemeClr val="bg1"/>
                </a:solidFill>
              </a:rPr>
              <a:t> jne. Millegi pärast peetakse Lutsu auhinna vääriliseks rohkem mehi. Ilmselt on siin seos sõnaga NALJAMEES. Siiski on O. Lutsu huumoripreemia saanud ka üks naisterahvas. Kes?</a:t>
            </a:r>
          </a:p>
          <a:p>
            <a:pPr marL="0" indent="0" algn="ctr">
              <a:buNone/>
            </a:pPr>
            <a:endParaRPr lang="et-EE" dirty="0">
              <a:solidFill>
                <a:schemeClr val="bg1"/>
              </a:solidFill>
            </a:endParaRPr>
          </a:p>
        </p:txBody>
      </p:sp>
    </p:spTree>
    <p:extLst>
      <p:ext uri="{BB962C8B-B14F-4D97-AF65-F5344CB8AC3E}">
        <p14:creationId xmlns:p14="http://schemas.microsoft.com/office/powerpoint/2010/main" val="718323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7923"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17. Vastus</a:t>
            </a:r>
          </a:p>
        </p:txBody>
      </p:sp>
      <p:sp>
        <p:nvSpPr>
          <p:cNvPr id="3" name="Sisu kohatäide 2"/>
          <p:cNvSpPr>
            <a:spLocks noGrp="1"/>
          </p:cNvSpPr>
          <p:nvPr>
            <p:ph idx="1"/>
          </p:nvPr>
        </p:nvSpPr>
        <p:spPr/>
        <p:txBody>
          <a:bodyPr/>
          <a:lstStyle/>
          <a:p>
            <a:pPr marL="0" indent="0" algn="ctr">
              <a:buNone/>
            </a:pPr>
            <a:r>
              <a:rPr lang="et-EE" dirty="0">
                <a:solidFill>
                  <a:schemeClr val="bg1"/>
                </a:solidFill>
              </a:rPr>
              <a:t>Luule </a:t>
            </a:r>
            <a:r>
              <a:rPr lang="et-EE" dirty="0" err="1">
                <a:solidFill>
                  <a:schemeClr val="bg1"/>
                </a:solidFill>
              </a:rPr>
              <a:t>Komissarov</a:t>
            </a:r>
            <a:r>
              <a:rPr lang="et-EE" dirty="0">
                <a:solidFill>
                  <a:schemeClr val="bg1"/>
                </a:solidFill>
              </a:rPr>
              <a:t> 2003. aastal</a:t>
            </a:r>
            <a:endParaRPr lang="et-EE" dirty="0"/>
          </a:p>
        </p:txBody>
      </p:sp>
    </p:spTree>
    <p:extLst>
      <p:ext uri="{BB962C8B-B14F-4D97-AF65-F5344CB8AC3E}">
        <p14:creationId xmlns:p14="http://schemas.microsoft.com/office/powerpoint/2010/main" val="325503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8947"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18. </a:t>
            </a:r>
            <a:r>
              <a:rPr lang="fi-FI" dirty="0" err="1">
                <a:solidFill>
                  <a:schemeClr val="bg1"/>
                </a:solidFill>
              </a:rPr>
              <a:t>Kes</a:t>
            </a:r>
            <a:r>
              <a:rPr lang="fi-FI" dirty="0">
                <a:solidFill>
                  <a:schemeClr val="bg1"/>
                </a:solidFill>
              </a:rPr>
              <a:t> on </a:t>
            </a:r>
            <a:r>
              <a:rPr lang="fi-FI" dirty="0" err="1">
                <a:solidFill>
                  <a:schemeClr val="bg1"/>
                </a:solidFill>
              </a:rPr>
              <a:t>kes</a:t>
            </a:r>
            <a:r>
              <a:rPr lang="fi-FI" dirty="0">
                <a:solidFill>
                  <a:schemeClr val="bg1"/>
                </a:solidFill>
              </a:rPr>
              <a:t>? (</a:t>
            </a:r>
            <a:r>
              <a:rPr lang="fi-FI" dirty="0" err="1">
                <a:solidFill>
                  <a:schemeClr val="bg1"/>
                </a:solidFill>
              </a:rPr>
              <a:t>Sirje</a:t>
            </a:r>
            <a:r>
              <a:rPr lang="fi-FI" dirty="0">
                <a:solidFill>
                  <a:schemeClr val="bg1"/>
                </a:solidFill>
              </a:rPr>
              <a:t> Põder)</a:t>
            </a:r>
            <a:endParaRPr lang="et-EE" dirty="0">
              <a:solidFill>
                <a:schemeClr val="bg1"/>
              </a:solidFill>
            </a:endParaRPr>
          </a:p>
        </p:txBody>
      </p:sp>
      <p:sp>
        <p:nvSpPr>
          <p:cNvPr id="3" name="Sisu kohatäide 2"/>
          <p:cNvSpPr>
            <a:spLocks noGrp="1"/>
          </p:cNvSpPr>
          <p:nvPr>
            <p:ph idx="1"/>
          </p:nvPr>
        </p:nvSpPr>
        <p:spPr/>
        <p:txBody>
          <a:bodyPr>
            <a:normAutofit/>
          </a:bodyPr>
          <a:lstStyle/>
          <a:p>
            <a:pPr marL="0" indent="0">
              <a:buNone/>
            </a:pPr>
            <a:r>
              <a:rPr lang="et-EE" sz="2000" dirty="0">
                <a:solidFill>
                  <a:schemeClr val="bg1"/>
                </a:solidFill>
              </a:rPr>
              <a:t>_         Tema kehal on rohkem tätoveeritud kui puhast pinda </a:t>
            </a:r>
          </a:p>
          <a:p>
            <a:pPr marL="0" indent="0">
              <a:buNone/>
            </a:pPr>
            <a:r>
              <a:rPr lang="et-EE" sz="2000" dirty="0">
                <a:solidFill>
                  <a:schemeClr val="bg1"/>
                </a:solidFill>
              </a:rPr>
              <a:t>-          2004. aastal lõi ta bändi Elav Legend</a:t>
            </a:r>
          </a:p>
          <a:p>
            <a:pPr marL="0" indent="0">
              <a:buNone/>
            </a:pPr>
            <a:r>
              <a:rPr lang="et-EE" sz="2000" dirty="0">
                <a:solidFill>
                  <a:schemeClr val="bg1"/>
                </a:solidFill>
              </a:rPr>
              <a:t>-          2006. aastal mängis ta Nukuteatri lavastuses „</a:t>
            </a:r>
            <a:r>
              <a:rPr lang="et-EE" sz="2000" dirty="0" err="1">
                <a:solidFill>
                  <a:schemeClr val="bg1"/>
                </a:solidFill>
              </a:rPr>
              <a:t>Romeo</a:t>
            </a:r>
            <a:r>
              <a:rPr lang="et-EE" sz="2000" dirty="0">
                <a:solidFill>
                  <a:schemeClr val="bg1"/>
                </a:solidFill>
              </a:rPr>
              <a:t> ja   Julia“ meespeaosa</a:t>
            </a:r>
          </a:p>
          <a:p>
            <a:pPr marL="0" indent="0">
              <a:buNone/>
            </a:pPr>
            <a:r>
              <a:rPr lang="et-EE" sz="2000" dirty="0">
                <a:solidFill>
                  <a:schemeClr val="bg1"/>
                </a:solidFill>
              </a:rPr>
              <a:t>-          2007. aastal osales ta Eurolaulul kahe looga</a:t>
            </a:r>
          </a:p>
          <a:p>
            <a:pPr marL="0" indent="0">
              <a:buNone/>
            </a:pPr>
            <a:r>
              <a:rPr lang="et-EE" sz="2000" dirty="0">
                <a:solidFill>
                  <a:schemeClr val="bg1"/>
                </a:solidFill>
              </a:rPr>
              <a:t>-          ta on mänginud peaosa filmis „Magnus“, mis on keelatud näitamiseks kuni 2025. aastani</a:t>
            </a:r>
          </a:p>
          <a:p>
            <a:pPr marL="0" indent="0">
              <a:buNone/>
            </a:pPr>
            <a:r>
              <a:rPr lang="et-EE" sz="2000" dirty="0">
                <a:solidFill>
                  <a:schemeClr val="bg1"/>
                </a:solidFill>
              </a:rPr>
              <a:t>-          ta mängib telesarjas „Köök“</a:t>
            </a:r>
          </a:p>
          <a:p>
            <a:pPr marL="0" indent="0" algn="ctr">
              <a:buNone/>
            </a:pPr>
            <a:r>
              <a:rPr lang="et-EE" sz="2000" b="1" dirty="0">
                <a:solidFill>
                  <a:schemeClr val="bg1"/>
                </a:solidFill>
              </a:rPr>
              <a:t> </a:t>
            </a:r>
            <a:endParaRPr lang="et-EE" sz="2000" dirty="0">
              <a:solidFill>
                <a:schemeClr val="bg1"/>
              </a:solidFill>
            </a:endParaRPr>
          </a:p>
          <a:p>
            <a:pPr marL="0" indent="0">
              <a:buNone/>
            </a:pPr>
            <a:r>
              <a:rPr lang="et-EE" b="1" dirty="0"/>
              <a:t> </a:t>
            </a:r>
            <a:endParaRPr lang="et-EE" dirty="0"/>
          </a:p>
          <a:p>
            <a:pPr marL="0" indent="0">
              <a:buNone/>
            </a:pPr>
            <a:endParaRPr lang="et-EE" dirty="0">
              <a:solidFill>
                <a:schemeClr val="bg1"/>
              </a:solidFill>
            </a:endParaRPr>
          </a:p>
        </p:txBody>
      </p:sp>
      <p:pic>
        <p:nvPicPr>
          <p:cNvPr id="6" name="Picture 2" descr="https://f9.pmo.ee/fhxEYQVlB--KpTxAZuW5mwL4cVg=/685x410/smart/nginx/o/2016/04/27/5310325t1haf5c.jpg"/>
          <p:cNvPicPr/>
          <p:nvPr/>
        </p:nvPicPr>
        <p:blipFill>
          <a:blip r:embed="rId5" r:link="rId6"/>
          <a:srcRect l="12270" r="28212"/>
          <a:stretch>
            <a:fillRect/>
          </a:stretch>
        </p:blipFill>
        <p:spPr bwMode="auto">
          <a:xfrm>
            <a:off x="4911406" y="3284984"/>
            <a:ext cx="2369185" cy="2382520"/>
          </a:xfrm>
          <a:prstGeom prst="rect">
            <a:avLst/>
          </a:prstGeom>
          <a:noFill/>
          <a:ln w="9525">
            <a:noFill/>
            <a:miter lim="800000"/>
            <a:headEnd/>
            <a:tailEnd/>
          </a:ln>
        </p:spPr>
      </p:pic>
    </p:spTree>
    <p:extLst>
      <p:ext uri="{BB962C8B-B14F-4D97-AF65-F5344CB8AC3E}">
        <p14:creationId xmlns:p14="http://schemas.microsoft.com/office/powerpoint/2010/main" val="1404203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9971"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18. Vastus</a:t>
            </a:r>
          </a:p>
        </p:txBody>
      </p:sp>
      <p:sp>
        <p:nvSpPr>
          <p:cNvPr id="3" name="Sisu kohatäide 2"/>
          <p:cNvSpPr>
            <a:spLocks noGrp="1"/>
          </p:cNvSpPr>
          <p:nvPr>
            <p:ph idx="1"/>
          </p:nvPr>
        </p:nvSpPr>
        <p:spPr/>
        <p:txBody>
          <a:bodyPr/>
          <a:lstStyle/>
          <a:p>
            <a:pPr marL="0" indent="0" algn="ctr">
              <a:buNone/>
            </a:pPr>
            <a:r>
              <a:rPr lang="et-EE" dirty="0">
                <a:solidFill>
                  <a:schemeClr val="bg1"/>
                </a:solidFill>
              </a:rPr>
              <a:t>Kristjan Kasearu</a:t>
            </a:r>
          </a:p>
        </p:txBody>
      </p:sp>
    </p:spTree>
    <p:extLst>
      <p:ext uri="{BB962C8B-B14F-4D97-AF65-F5344CB8AC3E}">
        <p14:creationId xmlns:p14="http://schemas.microsoft.com/office/powerpoint/2010/main" val="1752301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110" name="CorelDRAW" r:id="rId3" imgW="3102207" imgH="631530" progId="CorelDraw.Graphic.16">
                  <p:embed/>
                </p:oleObj>
              </mc:Choice>
              <mc:Fallback>
                <p:oleObj name="CorelDRAW" r:id="rId3" imgW="3102207" imgH="631530" progId="CorelDraw.Graphic.16">
                  <p:embed/>
                  <p:pic>
                    <p:nvPicPr>
                      <p:cNvPr id="25" name="Objekt 24"/>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1. Vastus</a:t>
            </a:r>
          </a:p>
        </p:txBody>
      </p:sp>
      <p:sp>
        <p:nvSpPr>
          <p:cNvPr id="3" name="Sisu kohatäide 2"/>
          <p:cNvSpPr>
            <a:spLocks noGrp="1"/>
          </p:cNvSpPr>
          <p:nvPr>
            <p:ph idx="1"/>
          </p:nvPr>
        </p:nvSpPr>
        <p:spPr/>
        <p:txBody>
          <a:bodyPr/>
          <a:lstStyle/>
          <a:p>
            <a:pPr marL="0" indent="0" algn="ctr">
              <a:buNone/>
            </a:pPr>
            <a:r>
              <a:rPr lang="et-EE" dirty="0" err="1">
                <a:solidFill>
                  <a:schemeClr val="bg1"/>
                </a:solidFill>
              </a:rPr>
              <a:t>Rosamunde</a:t>
            </a:r>
            <a:r>
              <a:rPr lang="et-EE" dirty="0">
                <a:solidFill>
                  <a:schemeClr val="bg1"/>
                </a:solidFill>
              </a:rPr>
              <a:t> </a:t>
            </a:r>
            <a:r>
              <a:rPr lang="et-EE" dirty="0" err="1">
                <a:solidFill>
                  <a:schemeClr val="bg1"/>
                </a:solidFill>
              </a:rPr>
              <a:t>Pilcher</a:t>
            </a:r>
            <a:endParaRPr lang="et-EE" dirty="0">
              <a:solidFill>
                <a:schemeClr val="bg1"/>
              </a:solidFill>
            </a:endParaRPr>
          </a:p>
          <a:p>
            <a:pPr marL="0" indent="0" algn="ctr">
              <a:buNone/>
            </a:pPr>
            <a:r>
              <a:rPr lang="et-EE" dirty="0">
                <a:solidFill>
                  <a:schemeClr val="bg1"/>
                </a:solidFill>
              </a:rPr>
              <a:t> </a:t>
            </a:r>
          </a:p>
          <a:p>
            <a:pPr marL="0" indent="0" algn="ctr">
              <a:buNone/>
            </a:pPr>
            <a:endParaRPr lang="et-EE" dirty="0">
              <a:solidFill>
                <a:schemeClr val="bg1"/>
              </a:solidFill>
            </a:endParaRPr>
          </a:p>
        </p:txBody>
      </p:sp>
    </p:spTree>
    <p:extLst>
      <p:ext uri="{BB962C8B-B14F-4D97-AF65-F5344CB8AC3E}">
        <p14:creationId xmlns:p14="http://schemas.microsoft.com/office/powerpoint/2010/main" val="22022168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40996"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19. </a:t>
            </a:r>
            <a:r>
              <a:rPr lang="fi-FI" dirty="0" err="1">
                <a:solidFill>
                  <a:schemeClr val="bg1"/>
                </a:solidFill>
              </a:rPr>
              <a:t>Sise</a:t>
            </a:r>
            <a:r>
              <a:rPr lang="fi-FI" dirty="0">
                <a:solidFill>
                  <a:schemeClr val="bg1"/>
                </a:solidFill>
              </a:rPr>
              <a:t>- ja </a:t>
            </a:r>
            <a:r>
              <a:rPr lang="fi-FI" dirty="0" err="1">
                <a:solidFill>
                  <a:schemeClr val="bg1"/>
                </a:solidFill>
              </a:rPr>
              <a:t>välispoliitika</a:t>
            </a:r>
            <a:r>
              <a:rPr lang="fi-FI" dirty="0">
                <a:solidFill>
                  <a:schemeClr val="bg1"/>
                </a:solidFill>
              </a:rPr>
              <a:t> (</a:t>
            </a:r>
            <a:r>
              <a:rPr lang="fi-FI" dirty="0" err="1">
                <a:solidFill>
                  <a:schemeClr val="bg1"/>
                </a:solidFill>
              </a:rPr>
              <a:t>Urve</a:t>
            </a:r>
            <a:r>
              <a:rPr lang="fi-FI" dirty="0">
                <a:solidFill>
                  <a:schemeClr val="bg1"/>
                </a:solidFill>
              </a:rPr>
              <a:t> </a:t>
            </a:r>
            <a:r>
              <a:rPr lang="fi-FI" dirty="0" err="1">
                <a:solidFill>
                  <a:schemeClr val="bg1"/>
                </a:solidFill>
              </a:rPr>
              <a:t>Mukk</a:t>
            </a:r>
            <a:r>
              <a:rPr lang="fi-FI" dirty="0">
                <a:solidFill>
                  <a:schemeClr val="bg1"/>
                </a:solidFill>
              </a:rPr>
              <a:t>)</a:t>
            </a:r>
            <a:endParaRPr lang="et-EE" dirty="0">
              <a:solidFill>
                <a:schemeClr val="bg1"/>
              </a:solidFill>
            </a:endParaRPr>
          </a:p>
        </p:txBody>
      </p:sp>
      <p:sp>
        <p:nvSpPr>
          <p:cNvPr id="3" name="Sisu kohatäide 2"/>
          <p:cNvSpPr>
            <a:spLocks noGrp="1"/>
          </p:cNvSpPr>
          <p:nvPr>
            <p:ph idx="1"/>
          </p:nvPr>
        </p:nvSpPr>
        <p:spPr/>
        <p:txBody>
          <a:bodyPr/>
          <a:lstStyle/>
          <a:p>
            <a:pPr marL="0" indent="0">
              <a:buNone/>
            </a:pPr>
            <a:r>
              <a:rPr lang="et-EE" dirty="0">
                <a:solidFill>
                  <a:schemeClr val="bg1"/>
                </a:solidFill>
              </a:rPr>
              <a:t>10. veebruaril 2019 viibis EV peaminister Jüri Ratas välisvisiidil, kus oli kõne all:</a:t>
            </a:r>
          </a:p>
          <a:p>
            <a:pPr marL="0" lvl="0" indent="0">
              <a:buNone/>
            </a:pPr>
            <a:r>
              <a:rPr lang="et-EE" dirty="0">
                <a:solidFill>
                  <a:schemeClr val="bg1"/>
                </a:solidFill>
              </a:rPr>
              <a:t>koostööd innovatsiooni- ja tehnoloogiavaldkonnas</a:t>
            </a:r>
          </a:p>
          <a:p>
            <a:pPr marL="0" lvl="0" indent="0">
              <a:buNone/>
            </a:pPr>
            <a:r>
              <a:rPr lang="et-EE" dirty="0">
                <a:solidFill>
                  <a:schemeClr val="bg1"/>
                </a:solidFill>
              </a:rPr>
              <a:t>Ettevõtluse Arendamise Sihtasutuse esinduse avamine</a:t>
            </a:r>
          </a:p>
          <a:p>
            <a:pPr marL="0" lvl="0" indent="0">
              <a:buNone/>
            </a:pPr>
            <a:r>
              <a:rPr lang="et-EE" dirty="0">
                <a:solidFill>
                  <a:schemeClr val="bg1"/>
                </a:solidFill>
              </a:rPr>
              <a:t>läbirääkimised otselennuliini avamise üle</a:t>
            </a:r>
          </a:p>
          <a:p>
            <a:pPr marL="0" indent="0">
              <a:buNone/>
            </a:pPr>
            <a:r>
              <a:rPr lang="et-EE" dirty="0">
                <a:solidFill>
                  <a:schemeClr val="bg1"/>
                </a:solidFill>
              </a:rPr>
              <a:t>Kuhu välisvisiit peaministri viis?	</a:t>
            </a:r>
          </a:p>
        </p:txBody>
      </p:sp>
    </p:spTree>
    <p:extLst>
      <p:ext uri="{BB962C8B-B14F-4D97-AF65-F5344CB8AC3E}">
        <p14:creationId xmlns:p14="http://schemas.microsoft.com/office/powerpoint/2010/main" val="3497547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42020"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19. Vastus</a:t>
            </a:r>
          </a:p>
        </p:txBody>
      </p:sp>
      <p:sp>
        <p:nvSpPr>
          <p:cNvPr id="3" name="Sisu kohatäide 2"/>
          <p:cNvSpPr>
            <a:spLocks noGrp="1"/>
          </p:cNvSpPr>
          <p:nvPr>
            <p:ph idx="1"/>
          </p:nvPr>
        </p:nvSpPr>
        <p:spPr/>
        <p:txBody>
          <a:bodyPr>
            <a:normAutofit/>
          </a:bodyPr>
          <a:lstStyle/>
          <a:p>
            <a:pPr marL="0" indent="0">
              <a:buNone/>
            </a:pPr>
            <a:r>
              <a:rPr lang="et-EE" dirty="0">
                <a:solidFill>
                  <a:schemeClr val="bg1"/>
                </a:solidFill>
              </a:rPr>
              <a:t>Dubai, Araabia Ühendemiraadid 		(2 p)</a:t>
            </a:r>
          </a:p>
          <a:p>
            <a:pPr marL="0" indent="0">
              <a:buNone/>
            </a:pPr>
            <a:r>
              <a:rPr lang="et-EE" dirty="0">
                <a:solidFill>
                  <a:schemeClr val="bg1"/>
                </a:solidFill>
              </a:rPr>
              <a:t> </a:t>
            </a:r>
          </a:p>
          <a:p>
            <a:pPr marL="0" indent="0">
              <a:buNone/>
            </a:pPr>
            <a:r>
              <a:rPr lang="et-EE" dirty="0">
                <a:solidFill>
                  <a:schemeClr val="bg1"/>
                </a:solidFill>
              </a:rPr>
              <a:t>Allikas: </a:t>
            </a:r>
            <a:r>
              <a:rPr lang="et-EE" u="sng" dirty="0">
                <a:solidFill>
                  <a:schemeClr val="bg1"/>
                </a:solidFill>
                <a:hlinkClick r:id="rId5"/>
              </a:rPr>
              <a:t>https://majandus24.postimees.ee/6519836/fotod-juri-ratas-avaldas-loodust-et-otselennud-dubaisse-pole-enam-kaugel?_</a:t>
            </a:r>
            <a:endParaRPr lang="et-EE" dirty="0">
              <a:solidFill>
                <a:schemeClr val="bg1"/>
              </a:solidFill>
            </a:endParaRPr>
          </a:p>
          <a:p>
            <a:pPr marL="0" indent="0" algn="ctr">
              <a:buNone/>
            </a:pPr>
            <a:r>
              <a:rPr lang="et-EE" b="1" dirty="0">
                <a:solidFill>
                  <a:schemeClr val="bg1"/>
                </a:solidFill>
              </a:rPr>
              <a:t> </a:t>
            </a:r>
            <a:endParaRPr lang="et-EE" dirty="0">
              <a:solidFill>
                <a:schemeClr val="bg1"/>
              </a:solidFill>
            </a:endParaRPr>
          </a:p>
        </p:txBody>
      </p:sp>
    </p:spTree>
    <p:extLst>
      <p:ext uri="{BB962C8B-B14F-4D97-AF65-F5344CB8AC3E}">
        <p14:creationId xmlns:p14="http://schemas.microsoft.com/office/powerpoint/2010/main" val="1886238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43046"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20. Muusika (Marko Vilu)</a:t>
            </a:r>
          </a:p>
        </p:txBody>
      </p:sp>
      <p:sp>
        <p:nvSpPr>
          <p:cNvPr id="3" name="Sisu kohatäide 2"/>
          <p:cNvSpPr>
            <a:spLocks noGrp="1"/>
          </p:cNvSpPr>
          <p:nvPr>
            <p:ph idx="1"/>
          </p:nvPr>
        </p:nvSpPr>
        <p:spPr/>
        <p:txBody>
          <a:bodyPr/>
          <a:lstStyle/>
          <a:p>
            <a:pPr marL="0" indent="0" algn="ctr">
              <a:buNone/>
            </a:pPr>
            <a:r>
              <a:rPr lang="et-EE" dirty="0">
                <a:solidFill>
                  <a:schemeClr val="bg1"/>
                </a:solidFill>
              </a:rPr>
              <a:t>1976. aastal võitis ülekaalukalt Eurovisiooni koosseis </a:t>
            </a:r>
            <a:r>
              <a:rPr lang="et-EE" dirty="0" err="1">
                <a:solidFill>
                  <a:schemeClr val="bg1"/>
                </a:solidFill>
              </a:rPr>
              <a:t>Brotherhood</a:t>
            </a:r>
            <a:r>
              <a:rPr lang="et-EE" dirty="0">
                <a:solidFill>
                  <a:schemeClr val="bg1"/>
                </a:solidFill>
              </a:rPr>
              <a:t> </a:t>
            </a:r>
            <a:r>
              <a:rPr lang="et-EE" dirty="0" err="1">
                <a:solidFill>
                  <a:schemeClr val="bg1"/>
                </a:solidFill>
              </a:rPr>
              <a:t>Of</a:t>
            </a:r>
            <a:r>
              <a:rPr lang="et-EE" dirty="0">
                <a:solidFill>
                  <a:schemeClr val="bg1"/>
                </a:solidFill>
              </a:rPr>
              <a:t> Man. Nimetage riik keda nad esindasid?</a:t>
            </a:r>
          </a:p>
          <a:p>
            <a:pPr marL="0" indent="0" algn="ctr">
              <a:buNone/>
            </a:pPr>
            <a:endParaRPr lang="et-EE" dirty="0">
              <a:solidFill>
                <a:schemeClr val="bg1"/>
              </a:solidFill>
            </a:endParaRPr>
          </a:p>
        </p:txBody>
      </p:sp>
    </p:spTree>
    <p:extLst>
      <p:ext uri="{BB962C8B-B14F-4D97-AF65-F5344CB8AC3E}">
        <p14:creationId xmlns:p14="http://schemas.microsoft.com/office/powerpoint/2010/main" val="31145939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44069"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20. Vastus</a:t>
            </a:r>
          </a:p>
        </p:txBody>
      </p:sp>
      <p:sp>
        <p:nvSpPr>
          <p:cNvPr id="3" name="Sisu kohatäide 2"/>
          <p:cNvSpPr>
            <a:spLocks noGrp="1"/>
          </p:cNvSpPr>
          <p:nvPr>
            <p:ph idx="1"/>
          </p:nvPr>
        </p:nvSpPr>
        <p:spPr/>
        <p:txBody>
          <a:bodyPr/>
          <a:lstStyle/>
          <a:p>
            <a:pPr marL="0" indent="0" algn="ctr">
              <a:buNone/>
            </a:pPr>
            <a:r>
              <a:rPr lang="et-EE" dirty="0">
                <a:solidFill>
                  <a:schemeClr val="bg1"/>
                </a:solidFill>
              </a:rPr>
              <a:t>Inglismaa / </a:t>
            </a:r>
            <a:r>
              <a:rPr lang="et-EE" dirty="0" err="1">
                <a:solidFill>
                  <a:schemeClr val="bg1"/>
                </a:solidFill>
              </a:rPr>
              <a:t>United</a:t>
            </a:r>
            <a:r>
              <a:rPr lang="et-EE" dirty="0">
                <a:solidFill>
                  <a:schemeClr val="bg1"/>
                </a:solidFill>
              </a:rPr>
              <a:t> </a:t>
            </a:r>
            <a:r>
              <a:rPr lang="et-EE" dirty="0" err="1">
                <a:solidFill>
                  <a:schemeClr val="bg1"/>
                </a:solidFill>
              </a:rPr>
              <a:t>Kingdom</a:t>
            </a:r>
            <a:r>
              <a:rPr lang="et-EE" dirty="0">
                <a:solidFill>
                  <a:schemeClr val="bg1"/>
                </a:solidFill>
              </a:rPr>
              <a:t> /</a:t>
            </a:r>
          </a:p>
          <a:p>
            <a:pPr marL="0" indent="0" algn="ctr">
              <a:buNone/>
            </a:pPr>
            <a:endParaRPr lang="et-EE" dirty="0">
              <a:solidFill>
                <a:schemeClr val="bg1"/>
              </a:solidFill>
            </a:endParaRPr>
          </a:p>
        </p:txBody>
      </p:sp>
      <p:pic>
        <p:nvPicPr>
          <p:cNvPr id="6" name="Picture 4" descr="1976"/>
          <p:cNvPicPr/>
          <p:nvPr/>
        </p:nvPicPr>
        <p:blipFill>
          <a:blip r:embed="rId5"/>
          <a:srcRect/>
          <a:stretch>
            <a:fillRect/>
          </a:stretch>
        </p:blipFill>
        <p:spPr bwMode="auto">
          <a:xfrm>
            <a:off x="4948872" y="2273300"/>
            <a:ext cx="3307368" cy="3315940"/>
          </a:xfrm>
          <a:prstGeom prst="rect">
            <a:avLst/>
          </a:prstGeom>
          <a:noFill/>
          <a:ln w="9525">
            <a:noFill/>
            <a:miter lim="800000"/>
            <a:headEnd/>
            <a:tailEnd/>
          </a:ln>
        </p:spPr>
      </p:pic>
    </p:spTree>
    <p:extLst>
      <p:ext uri="{BB962C8B-B14F-4D97-AF65-F5344CB8AC3E}">
        <p14:creationId xmlns:p14="http://schemas.microsoft.com/office/powerpoint/2010/main" val="30433126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45092"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21. Sport (Sirje Põder)</a:t>
            </a:r>
          </a:p>
        </p:txBody>
      </p:sp>
      <p:sp>
        <p:nvSpPr>
          <p:cNvPr id="3" name="Sisu kohatäide 2"/>
          <p:cNvSpPr>
            <a:spLocks noGrp="1"/>
          </p:cNvSpPr>
          <p:nvPr>
            <p:ph idx="1"/>
          </p:nvPr>
        </p:nvSpPr>
        <p:spPr/>
        <p:txBody>
          <a:bodyPr>
            <a:normAutofit/>
          </a:bodyPr>
          <a:lstStyle/>
          <a:p>
            <a:pPr marL="0" indent="0" algn="ctr">
              <a:buNone/>
            </a:pPr>
            <a:r>
              <a:rPr lang="et-EE" sz="2800" dirty="0">
                <a:solidFill>
                  <a:schemeClr val="bg1"/>
                </a:solidFill>
              </a:rPr>
              <a:t>Allpool on neli ratast, millega 1985., 1990., 1995. ja 1998. aastatel  </a:t>
            </a:r>
            <a:r>
              <a:rPr lang="et-EE" sz="2800" dirty="0" err="1">
                <a:solidFill>
                  <a:schemeClr val="bg1"/>
                </a:solidFill>
              </a:rPr>
              <a:t>Tour</a:t>
            </a:r>
            <a:r>
              <a:rPr lang="et-EE" sz="2800" dirty="0">
                <a:solidFill>
                  <a:schemeClr val="bg1"/>
                </a:solidFill>
              </a:rPr>
              <a:t> </a:t>
            </a:r>
            <a:r>
              <a:rPr lang="et-EE" sz="2800" dirty="0" err="1">
                <a:solidFill>
                  <a:schemeClr val="bg1"/>
                </a:solidFill>
              </a:rPr>
              <a:t>de</a:t>
            </a:r>
            <a:r>
              <a:rPr lang="et-EE" sz="2800" dirty="0">
                <a:solidFill>
                  <a:schemeClr val="bg1"/>
                </a:solidFill>
              </a:rPr>
              <a:t> </a:t>
            </a:r>
            <a:r>
              <a:rPr lang="et-EE" sz="2800" dirty="0" err="1">
                <a:solidFill>
                  <a:schemeClr val="bg1"/>
                </a:solidFill>
              </a:rPr>
              <a:t>France’i</a:t>
            </a:r>
            <a:r>
              <a:rPr lang="et-EE" sz="2800" dirty="0">
                <a:solidFill>
                  <a:schemeClr val="bg1"/>
                </a:solidFill>
              </a:rPr>
              <a:t> võitnud mees  oma vastaval võiduaastal sõitis. Reasta need neli ratast vanimast (1985) noorimani (1998). </a:t>
            </a:r>
          </a:p>
          <a:p>
            <a:pPr marL="0" indent="0" algn="ctr">
              <a:buNone/>
            </a:pPr>
            <a:endParaRPr lang="et-EE" sz="2800" dirty="0">
              <a:solidFill>
                <a:schemeClr val="bg1"/>
              </a:solidFill>
            </a:endParaRPr>
          </a:p>
        </p:txBody>
      </p:sp>
      <p:pic>
        <p:nvPicPr>
          <p:cNvPr id="6" name="Picture 3" descr="https://screenshotscdn.firefoxusercontent.com/images/675b6596-8f5b-4808-833a-a3264e4a7ea9.png"/>
          <p:cNvPicPr/>
          <p:nvPr/>
        </p:nvPicPr>
        <p:blipFill>
          <a:blip r:embed="rId5" r:link="rId6"/>
          <a:srcRect/>
          <a:stretch>
            <a:fillRect/>
          </a:stretch>
        </p:blipFill>
        <p:spPr bwMode="auto">
          <a:xfrm>
            <a:off x="3791744" y="2564904"/>
            <a:ext cx="5085246" cy="3485272"/>
          </a:xfrm>
          <a:prstGeom prst="rect">
            <a:avLst/>
          </a:prstGeom>
          <a:noFill/>
          <a:ln w="9525">
            <a:noFill/>
            <a:miter lim="800000"/>
            <a:headEnd/>
            <a:tailEnd/>
          </a:ln>
        </p:spPr>
      </p:pic>
    </p:spTree>
    <p:extLst>
      <p:ext uri="{BB962C8B-B14F-4D97-AF65-F5344CB8AC3E}">
        <p14:creationId xmlns:p14="http://schemas.microsoft.com/office/powerpoint/2010/main" val="35036855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46116"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21. Vastus</a:t>
            </a:r>
          </a:p>
        </p:txBody>
      </p:sp>
      <p:sp>
        <p:nvSpPr>
          <p:cNvPr id="3" name="Sisu kohatäide 2"/>
          <p:cNvSpPr>
            <a:spLocks noGrp="1"/>
          </p:cNvSpPr>
          <p:nvPr>
            <p:ph idx="1"/>
          </p:nvPr>
        </p:nvSpPr>
        <p:spPr/>
        <p:txBody>
          <a:bodyPr/>
          <a:lstStyle/>
          <a:p>
            <a:pPr marL="0" indent="0" algn="ctr">
              <a:buNone/>
            </a:pPr>
            <a:r>
              <a:rPr lang="et-EE" dirty="0">
                <a:solidFill>
                  <a:schemeClr val="bg1"/>
                </a:solidFill>
              </a:rPr>
              <a:t>C A D B</a:t>
            </a:r>
          </a:p>
        </p:txBody>
      </p:sp>
    </p:spTree>
    <p:extLst>
      <p:ext uri="{BB962C8B-B14F-4D97-AF65-F5344CB8AC3E}">
        <p14:creationId xmlns:p14="http://schemas.microsoft.com/office/powerpoint/2010/main" val="40588997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47138"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22. </a:t>
            </a:r>
            <a:r>
              <a:rPr lang="fi-FI" dirty="0" err="1">
                <a:solidFill>
                  <a:schemeClr val="bg1"/>
                </a:solidFill>
              </a:rPr>
              <a:t>Eestlased</a:t>
            </a:r>
            <a:r>
              <a:rPr lang="fi-FI" dirty="0">
                <a:solidFill>
                  <a:schemeClr val="bg1"/>
                </a:solidFill>
              </a:rPr>
              <a:t> </a:t>
            </a:r>
            <a:r>
              <a:rPr lang="fi-FI" dirty="0" err="1">
                <a:solidFill>
                  <a:schemeClr val="bg1"/>
                </a:solidFill>
              </a:rPr>
              <a:t>laias</a:t>
            </a:r>
            <a:r>
              <a:rPr lang="fi-FI" dirty="0">
                <a:solidFill>
                  <a:schemeClr val="bg1"/>
                </a:solidFill>
              </a:rPr>
              <a:t> </a:t>
            </a:r>
            <a:r>
              <a:rPr lang="fi-FI" dirty="0" err="1">
                <a:solidFill>
                  <a:schemeClr val="bg1"/>
                </a:solidFill>
              </a:rPr>
              <a:t>maailmas</a:t>
            </a:r>
            <a:r>
              <a:rPr lang="fi-FI" dirty="0">
                <a:solidFill>
                  <a:schemeClr val="bg1"/>
                </a:solidFill>
              </a:rPr>
              <a:t> (Kai </a:t>
            </a:r>
            <a:r>
              <a:rPr lang="fi-FI" dirty="0" err="1">
                <a:solidFill>
                  <a:schemeClr val="bg1"/>
                </a:solidFill>
              </a:rPr>
              <a:t>Oidermaa</a:t>
            </a:r>
            <a:r>
              <a:rPr lang="fi-FI" dirty="0">
                <a:solidFill>
                  <a:schemeClr val="bg1"/>
                </a:solidFill>
              </a:rPr>
              <a:t>)</a:t>
            </a:r>
            <a:endParaRPr lang="et-EE" dirty="0">
              <a:solidFill>
                <a:schemeClr val="bg1"/>
              </a:solidFill>
            </a:endParaRPr>
          </a:p>
        </p:txBody>
      </p:sp>
      <p:sp>
        <p:nvSpPr>
          <p:cNvPr id="3" name="Sisu kohatäide 2"/>
          <p:cNvSpPr>
            <a:spLocks noGrp="1"/>
          </p:cNvSpPr>
          <p:nvPr>
            <p:ph idx="1"/>
          </p:nvPr>
        </p:nvSpPr>
        <p:spPr/>
        <p:txBody>
          <a:bodyPr>
            <a:normAutofit/>
          </a:bodyPr>
          <a:lstStyle/>
          <a:p>
            <a:pPr marL="0" indent="0">
              <a:buNone/>
            </a:pPr>
            <a:r>
              <a:rPr lang="et-EE" dirty="0">
                <a:solidFill>
                  <a:schemeClr val="bg1"/>
                </a:solidFill>
              </a:rPr>
              <a:t>Millise muusikalise võistluse väljakutse seob kolme lauljat: Sofia </a:t>
            </a:r>
            <a:r>
              <a:rPr lang="et-EE" dirty="0" err="1">
                <a:solidFill>
                  <a:schemeClr val="bg1"/>
                </a:solidFill>
              </a:rPr>
              <a:t>Rubina</a:t>
            </a:r>
            <a:r>
              <a:rPr lang="et-EE" dirty="0">
                <a:solidFill>
                  <a:schemeClr val="bg1"/>
                </a:solidFill>
              </a:rPr>
              <a:t>, Kristjan Kasearu, Uku Suviste ?</a:t>
            </a:r>
          </a:p>
          <a:p>
            <a:pPr marL="0" indent="0">
              <a:buNone/>
            </a:pPr>
            <a:r>
              <a:rPr lang="et-EE" dirty="0">
                <a:solidFill>
                  <a:schemeClr val="bg1"/>
                </a:solidFill>
              </a:rPr>
              <a:t> </a:t>
            </a:r>
          </a:p>
          <a:p>
            <a:pPr marL="0" indent="0" algn="ctr">
              <a:buNone/>
            </a:pPr>
            <a:endParaRPr lang="et-EE" dirty="0">
              <a:solidFill>
                <a:schemeClr val="bg1"/>
              </a:solidFill>
            </a:endParaRPr>
          </a:p>
        </p:txBody>
      </p:sp>
    </p:spTree>
    <p:extLst>
      <p:ext uri="{BB962C8B-B14F-4D97-AF65-F5344CB8AC3E}">
        <p14:creationId xmlns:p14="http://schemas.microsoft.com/office/powerpoint/2010/main" val="1338254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48162"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22. Vastus</a:t>
            </a:r>
          </a:p>
        </p:txBody>
      </p:sp>
      <p:sp>
        <p:nvSpPr>
          <p:cNvPr id="3" name="Sisu kohatäide 2"/>
          <p:cNvSpPr>
            <a:spLocks noGrp="1"/>
          </p:cNvSpPr>
          <p:nvPr>
            <p:ph idx="1"/>
          </p:nvPr>
        </p:nvSpPr>
        <p:spPr/>
        <p:txBody>
          <a:bodyPr/>
          <a:lstStyle/>
          <a:p>
            <a:pPr marL="0" indent="0" algn="ctr">
              <a:buNone/>
            </a:pPr>
            <a:r>
              <a:rPr lang="et-EE" dirty="0" err="1">
                <a:solidFill>
                  <a:schemeClr val="bg1"/>
                </a:solidFill>
              </a:rPr>
              <a:t>Voice</a:t>
            </a:r>
            <a:r>
              <a:rPr lang="et-EE" dirty="0">
                <a:solidFill>
                  <a:schemeClr val="bg1"/>
                </a:solidFill>
              </a:rPr>
              <a:t> ehk </a:t>
            </a:r>
            <a:r>
              <a:rPr lang="et-EE" dirty="0" err="1">
                <a:solidFill>
                  <a:schemeClr val="bg1"/>
                </a:solidFill>
              </a:rPr>
              <a:t>Golos</a:t>
            </a:r>
            <a:r>
              <a:rPr lang="et-EE" dirty="0">
                <a:solidFill>
                  <a:schemeClr val="bg1"/>
                </a:solidFill>
              </a:rPr>
              <a:t> (Venemaa)</a:t>
            </a:r>
          </a:p>
          <a:p>
            <a:pPr marL="0" indent="0">
              <a:buNone/>
            </a:pPr>
            <a:r>
              <a:rPr lang="et-EE" dirty="0"/>
              <a:t> </a:t>
            </a:r>
          </a:p>
          <a:p>
            <a:pPr marL="0" indent="0" algn="ctr">
              <a:buNone/>
            </a:pPr>
            <a:endParaRPr lang="et-EE" dirty="0"/>
          </a:p>
        </p:txBody>
      </p:sp>
    </p:spTree>
    <p:extLst>
      <p:ext uri="{BB962C8B-B14F-4D97-AF65-F5344CB8AC3E}">
        <p14:creationId xmlns:p14="http://schemas.microsoft.com/office/powerpoint/2010/main" val="15251255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49186"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23. Viljandi vald (Urve Mukk)</a:t>
            </a:r>
          </a:p>
        </p:txBody>
      </p:sp>
      <p:sp>
        <p:nvSpPr>
          <p:cNvPr id="3" name="Sisu kohatäide 2"/>
          <p:cNvSpPr>
            <a:spLocks noGrp="1"/>
          </p:cNvSpPr>
          <p:nvPr>
            <p:ph idx="1"/>
          </p:nvPr>
        </p:nvSpPr>
        <p:spPr/>
        <p:txBody>
          <a:bodyPr>
            <a:normAutofit/>
          </a:bodyPr>
          <a:lstStyle/>
          <a:p>
            <a:pPr marL="0" indent="0">
              <a:buNone/>
            </a:pPr>
            <a:r>
              <a:rPr lang="et-EE" dirty="0">
                <a:solidFill>
                  <a:schemeClr val="bg1"/>
                </a:solidFill>
              </a:rPr>
              <a:t>Detsembri esimesel päeval avas </a:t>
            </a:r>
            <a:r>
              <a:rPr lang="et-EE" dirty="0" err="1">
                <a:solidFill>
                  <a:schemeClr val="bg1"/>
                </a:solidFill>
              </a:rPr>
              <a:t>Heimtali</a:t>
            </a:r>
            <a:r>
              <a:rPr lang="et-EE" dirty="0">
                <a:solidFill>
                  <a:schemeClr val="bg1"/>
                </a:solidFill>
              </a:rPr>
              <a:t> mõisa kõrval mõisapargi servas oma uksed </a:t>
            </a:r>
            <a:r>
              <a:rPr lang="et-EE" dirty="0" err="1">
                <a:solidFill>
                  <a:schemeClr val="bg1"/>
                </a:solidFill>
              </a:rPr>
              <a:t>Heimtali</a:t>
            </a:r>
            <a:r>
              <a:rPr lang="et-EE" dirty="0">
                <a:solidFill>
                  <a:schemeClr val="bg1"/>
                </a:solidFill>
              </a:rPr>
              <a:t> loomestuudio. Mille poolest on see stuudio Eestis ja ka Baltikumis ainulaadne?	</a:t>
            </a:r>
          </a:p>
        </p:txBody>
      </p:sp>
    </p:spTree>
    <p:extLst>
      <p:ext uri="{BB962C8B-B14F-4D97-AF65-F5344CB8AC3E}">
        <p14:creationId xmlns:p14="http://schemas.microsoft.com/office/powerpoint/2010/main" val="26951398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50211"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23. Vastus</a:t>
            </a:r>
          </a:p>
        </p:txBody>
      </p:sp>
      <p:sp>
        <p:nvSpPr>
          <p:cNvPr id="3" name="Sisu kohatäide 2"/>
          <p:cNvSpPr>
            <a:spLocks noGrp="1"/>
          </p:cNvSpPr>
          <p:nvPr>
            <p:ph idx="1"/>
          </p:nvPr>
        </p:nvSpPr>
        <p:spPr/>
        <p:txBody>
          <a:bodyPr>
            <a:normAutofit lnSpcReduction="10000"/>
          </a:bodyPr>
          <a:lstStyle/>
          <a:p>
            <a:pPr marL="0" indent="0">
              <a:buNone/>
            </a:pPr>
            <a:r>
              <a:rPr lang="et-EE" dirty="0" err="1">
                <a:solidFill>
                  <a:schemeClr val="bg1"/>
                </a:solidFill>
              </a:rPr>
              <a:t>Leader</a:t>
            </a:r>
            <a:r>
              <a:rPr lang="et-EE" dirty="0">
                <a:solidFill>
                  <a:schemeClr val="bg1"/>
                </a:solidFill>
              </a:rPr>
              <a:t> toetuse abil on soetatud 20 potiketra, millel saab korraga meisterdada terve grupp külastajaid. Teadaolevalt on see Eestis ja võib-olla ka Baltimaades suurim ketrade arv ühes loomestuudios. 	(2 p)									</a:t>
            </a:r>
          </a:p>
          <a:p>
            <a:pPr marL="0" indent="0">
              <a:buNone/>
            </a:pPr>
            <a:r>
              <a:rPr lang="et-EE" dirty="0">
                <a:solidFill>
                  <a:schemeClr val="bg1"/>
                </a:solidFill>
              </a:rPr>
              <a:t>Allikas: </a:t>
            </a:r>
            <a:r>
              <a:rPr lang="et-EE" u="sng" dirty="0">
                <a:solidFill>
                  <a:schemeClr val="bg1"/>
                </a:solidFill>
                <a:hlinkClick r:id="rId5"/>
              </a:rPr>
              <a:t>https://www.viljandivald.ee/viljandi-valla-ajaleht/-/asset_publisher/a6XNy870t0aq/content/heimtali-loomestuudio-on-avatud-</a:t>
            </a:r>
            <a:endParaRPr lang="et-EE" dirty="0">
              <a:solidFill>
                <a:schemeClr val="bg1"/>
              </a:solidFill>
            </a:endParaRPr>
          </a:p>
        </p:txBody>
      </p:sp>
    </p:spTree>
    <p:extLst>
      <p:ext uri="{BB962C8B-B14F-4D97-AF65-F5344CB8AC3E}">
        <p14:creationId xmlns:p14="http://schemas.microsoft.com/office/powerpoint/2010/main" val="2723427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4131"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2. Ajalugu (Anne-Ly </a:t>
            </a:r>
            <a:r>
              <a:rPr lang="et-EE" dirty="0" err="1">
                <a:solidFill>
                  <a:schemeClr val="bg1"/>
                </a:solidFill>
              </a:rPr>
              <a:t>Ütsik</a:t>
            </a:r>
            <a:r>
              <a:rPr lang="et-EE" dirty="0">
                <a:solidFill>
                  <a:schemeClr val="bg1"/>
                </a:solidFill>
              </a:rPr>
              <a:t>))</a:t>
            </a:r>
          </a:p>
        </p:txBody>
      </p:sp>
      <p:sp>
        <p:nvSpPr>
          <p:cNvPr id="3" name="Sisu kohatäide 2"/>
          <p:cNvSpPr>
            <a:spLocks noGrp="1"/>
          </p:cNvSpPr>
          <p:nvPr>
            <p:ph idx="1"/>
          </p:nvPr>
        </p:nvSpPr>
        <p:spPr>
          <a:xfrm>
            <a:off x="609600" y="1138429"/>
            <a:ext cx="10972800" cy="4987739"/>
          </a:xfrm>
        </p:spPr>
        <p:txBody>
          <a:bodyPr>
            <a:normAutofit/>
          </a:bodyPr>
          <a:lstStyle/>
          <a:p>
            <a:pPr marL="0" indent="0">
              <a:buNone/>
            </a:pPr>
            <a:r>
              <a:rPr lang="et-EE" b="1" dirty="0">
                <a:solidFill>
                  <a:schemeClr val="bg1"/>
                </a:solidFill>
              </a:rPr>
              <a:t> </a:t>
            </a:r>
            <a:r>
              <a:rPr lang="et-EE" dirty="0">
                <a:solidFill>
                  <a:schemeClr val="bg1"/>
                </a:solidFill>
              </a:rPr>
              <a:t>Mats Tõnissoni välja antud kalendrid </a:t>
            </a:r>
            <a:r>
              <a:rPr lang="et-EE" dirty="0" err="1">
                <a:solidFill>
                  <a:schemeClr val="bg1"/>
                </a:solidFill>
              </a:rPr>
              <a:t>olis</a:t>
            </a:r>
            <a:r>
              <a:rPr lang="et-EE" dirty="0">
                <a:solidFill>
                  <a:schemeClr val="bg1"/>
                </a:solidFill>
              </a:rPr>
              <a:t> eestlaste hulgas ülipopulaarsed. Esimene neist nägi trükivalgust Viljandis ja kandis pealkirja „Rahva Tähtraamat </a:t>
            </a:r>
            <a:r>
              <a:rPr lang="et-EE" dirty="0" err="1">
                <a:solidFill>
                  <a:schemeClr val="bg1"/>
                </a:solidFill>
              </a:rPr>
              <a:t>……</a:t>
            </a:r>
            <a:r>
              <a:rPr lang="et-EE" dirty="0">
                <a:solidFill>
                  <a:schemeClr val="bg1"/>
                </a:solidFill>
              </a:rPr>
              <a:t>. aasta jaoks, milles 365 päeva on“. Milline aastaarv on puudu?</a:t>
            </a:r>
          </a:p>
          <a:p>
            <a:pPr marL="0" indent="0">
              <a:buNone/>
            </a:pPr>
            <a:endParaRPr lang="et-EE" b="1" dirty="0">
              <a:solidFill>
                <a:schemeClr val="bg1"/>
              </a:solidFill>
            </a:endParaRPr>
          </a:p>
        </p:txBody>
      </p:sp>
    </p:spTree>
    <p:extLst>
      <p:ext uri="{BB962C8B-B14F-4D97-AF65-F5344CB8AC3E}">
        <p14:creationId xmlns:p14="http://schemas.microsoft.com/office/powerpoint/2010/main" val="19122094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51234"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24. </a:t>
            </a:r>
            <a:r>
              <a:rPr lang="et-EE" dirty="0" err="1">
                <a:solidFill>
                  <a:schemeClr val="bg1"/>
                </a:solidFill>
              </a:rPr>
              <a:t>Varia</a:t>
            </a:r>
            <a:r>
              <a:rPr lang="et-EE" dirty="0">
                <a:solidFill>
                  <a:schemeClr val="bg1"/>
                </a:solidFill>
              </a:rPr>
              <a:t> (Sirje Põder)</a:t>
            </a:r>
          </a:p>
        </p:txBody>
      </p:sp>
      <p:sp>
        <p:nvSpPr>
          <p:cNvPr id="3" name="Sisu kohatäide 2"/>
          <p:cNvSpPr>
            <a:spLocks noGrp="1"/>
          </p:cNvSpPr>
          <p:nvPr>
            <p:ph idx="1"/>
          </p:nvPr>
        </p:nvSpPr>
        <p:spPr/>
        <p:txBody>
          <a:bodyPr>
            <a:normAutofit/>
          </a:bodyPr>
          <a:lstStyle/>
          <a:p>
            <a:pPr marL="0" indent="0">
              <a:buNone/>
            </a:pPr>
            <a:r>
              <a:rPr lang="et-EE" dirty="0">
                <a:solidFill>
                  <a:schemeClr val="bg1"/>
                </a:solidFill>
              </a:rPr>
              <a:t>13. 02 1966 andis oma esimese etenduse üks tänaseni edukalt tegutsev Eesti teater. Tegutsenud ka erinevate nimede all. Mis teater?</a:t>
            </a:r>
          </a:p>
          <a:p>
            <a:pPr marL="0" indent="0">
              <a:buNone/>
            </a:pPr>
            <a:r>
              <a:rPr lang="et-EE" dirty="0"/>
              <a:t> </a:t>
            </a:r>
          </a:p>
          <a:p>
            <a:pPr marL="0" indent="0" algn="ctr">
              <a:buNone/>
            </a:pPr>
            <a:endParaRPr lang="et-EE" dirty="0">
              <a:solidFill>
                <a:schemeClr val="bg1"/>
              </a:solidFill>
            </a:endParaRPr>
          </a:p>
        </p:txBody>
      </p:sp>
    </p:spTree>
    <p:extLst>
      <p:ext uri="{BB962C8B-B14F-4D97-AF65-F5344CB8AC3E}">
        <p14:creationId xmlns:p14="http://schemas.microsoft.com/office/powerpoint/2010/main" val="5933115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52257"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24. Vastus</a:t>
            </a:r>
          </a:p>
        </p:txBody>
      </p:sp>
      <p:sp>
        <p:nvSpPr>
          <p:cNvPr id="3" name="Sisu kohatäide 2"/>
          <p:cNvSpPr>
            <a:spLocks noGrp="1"/>
          </p:cNvSpPr>
          <p:nvPr>
            <p:ph idx="1"/>
          </p:nvPr>
        </p:nvSpPr>
        <p:spPr>
          <a:xfrm>
            <a:off x="1055440" y="1052737"/>
            <a:ext cx="10526960" cy="5073432"/>
          </a:xfrm>
        </p:spPr>
        <p:txBody>
          <a:bodyPr numCol="1">
            <a:normAutofit/>
          </a:bodyPr>
          <a:lstStyle/>
          <a:p>
            <a:pPr marL="0" indent="0" algn="ctr">
              <a:buNone/>
            </a:pPr>
            <a:r>
              <a:rPr lang="et-EE" dirty="0">
                <a:solidFill>
                  <a:schemeClr val="bg1"/>
                </a:solidFill>
              </a:rPr>
              <a:t>ENSV Riiklik Noorsooteater,</a:t>
            </a:r>
          </a:p>
          <a:p>
            <a:pPr marL="0" indent="0" algn="ctr">
              <a:buNone/>
            </a:pPr>
            <a:r>
              <a:rPr lang="et-EE" dirty="0">
                <a:solidFill>
                  <a:schemeClr val="bg1"/>
                </a:solidFill>
              </a:rPr>
              <a:t>aastast 1994 Tallinna Linnateater</a:t>
            </a:r>
          </a:p>
          <a:p>
            <a:pPr marL="0" indent="0" algn="ctr">
              <a:buNone/>
            </a:pPr>
            <a:r>
              <a:rPr lang="et-EE" dirty="0">
                <a:solidFill>
                  <a:schemeClr val="bg1"/>
                </a:solidFill>
              </a:rPr>
              <a:t> </a:t>
            </a:r>
          </a:p>
          <a:p>
            <a:pPr marL="0" indent="0" algn="ctr">
              <a:buNone/>
            </a:pPr>
            <a:endParaRPr lang="et-EE" dirty="0">
              <a:solidFill>
                <a:schemeClr val="bg1"/>
              </a:solidFill>
            </a:endParaRPr>
          </a:p>
        </p:txBody>
      </p:sp>
    </p:spTree>
    <p:extLst>
      <p:ext uri="{BB962C8B-B14F-4D97-AF65-F5344CB8AC3E}">
        <p14:creationId xmlns:p14="http://schemas.microsoft.com/office/powerpoint/2010/main" val="39150234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53282"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normAutofit/>
          </a:bodyPr>
          <a:lstStyle/>
          <a:p>
            <a:pPr algn="ctr"/>
            <a:r>
              <a:rPr lang="et-EE" dirty="0">
                <a:solidFill>
                  <a:schemeClr val="bg1"/>
                </a:solidFill>
              </a:rPr>
              <a:t>Lisaküsimus (Sirje Põder)</a:t>
            </a:r>
          </a:p>
        </p:txBody>
      </p:sp>
      <p:sp>
        <p:nvSpPr>
          <p:cNvPr id="3" name="Sisu kohatäide 2"/>
          <p:cNvSpPr>
            <a:spLocks noGrp="1"/>
          </p:cNvSpPr>
          <p:nvPr>
            <p:ph idx="1"/>
          </p:nvPr>
        </p:nvSpPr>
        <p:spPr/>
        <p:txBody>
          <a:bodyPr>
            <a:normAutofit/>
          </a:bodyPr>
          <a:lstStyle/>
          <a:p>
            <a:pPr marL="0" indent="0">
              <a:buNone/>
            </a:pPr>
            <a:r>
              <a:rPr lang="et-EE" dirty="0">
                <a:solidFill>
                  <a:schemeClr val="bg1"/>
                </a:solidFill>
              </a:rPr>
              <a:t>31. jaanuaril ja 2. veebruaril peeti Tartu Ülikooli spordihoones Eesti Laulu poolfinaalid. Võistles kokku 24 laulu. Mitmel neist oli esitajate hulgas ka vähemalt üks autoritest?</a:t>
            </a:r>
          </a:p>
          <a:p>
            <a:pPr marL="0" indent="0">
              <a:buNone/>
            </a:pPr>
            <a:r>
              <a:rPr lang="et-EE" dirty="0"/>
              <a:t> </a:t>
            </a:r>
          </a:p>
          <a:p>
            <a:pPr marL="0" indent="0">
              <a:buNone/>
            </a:pPr>
            <a:endParaRPr lang="et-EE" dirty="0"/>
          </a:p>
          <a:p>
            <a:pPr marL="0" indent="0">
              <a:buNone/>
            </a:pPr>
            <a:endParaRPr lang="et-EE" dirty="0">
              <a:solidFill>
                <a:schemeClr val="bg1"/>
              </a:solidFill>
            </a:endParaRPr>
          </a:p>
        </p:txBody>
      </p:sp>
    </p:spTree>
    <p:extLst>
      <p:ext uri="{BB962C8B-B14F-4D97-AF65-F5344CB8AC3E}">
        <p14:creationId xmlns:p14="http://schemas.microsoft.com/office/powerpoint/2010/main" val="41364646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54305"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Lisaküsimuse vastus</a:t>
            </a:r>
          </a:p>
        </p:txBody>
      </p:sp>
      <p:sp>
        <p:nvSpPr>
          <p:cNvPr id="3" name="Sisu kohatäide 2"/>
          <p:cNvSpPr>
            <a:spLocks noGrp="1"/>
          </p:cNvSpPr>
          <p:nvPr>
            <p:ph idx="1"/>
          </p:nvPr>
        </p:nvSpPr>
        <p:spPr>
          <a:xfrm>
            <a:off x="624000" y="1138429"/>
            <a:ext cx="10944000" cy="4987739"/>
          </a:xfrm>
        </p:spPr>
        <p:txBody>
          <a:bodyPr>
            <a:normAutofit/>
          </a:bodyPr>
          <a:lstStyle/>
          <a:p>
            <a:pPr marL="0" indent="0" algn="ctr">
              <a:buNone/>
            </a:pPr>
            <a:r>
              <a:rPr lang="et-EE" dirty="0">
                <a:solidFill>
                  <a:schemeClr val="bg1"/>
                </a:solidFill>
              </a:rPr>
              <a:t>22</a:t>
            </a:r>
          </a:p>
          <a:p>
            <a:pPr marL="0" indent="0" algn="ctr">
              <a:buNone/>
            </a:pPr>
            <a:endParaRPr lang="et-EE" dirty="0">
              <a:solidFill>
                <a:schemeClr val="bg1"/>
              </a:solidFill>
            </a:endParaRPr>
          </a:p>
        </p:txBody>
      </p:sp>
    </p:spTree>
    <p:extLst>
      <p:ext uri="{BB962C8B-B14F-4D97-AF65-F5344CB8AC3E}">
        <p14:creationId xmlns:p14="http://schemas.microsoft.com/office/powerpoint/2010/main" val="1272695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56344" name="CorelDRAW" r:id="rId3" imgW="3102207" imgH="631530" progId="CorelDraw.Graphic.16">
                  <p:embed/>
                </p:oleObj>
              </mc:Choice>
              <mc:Fallback>
                <p:oleObj name="CorelDRAW" r:id="rId3" imgW="3102207" imgH="631530" progId="CorelDraw.Graphic.16">
                  <p:embed/>
                  <p:pic>
                    <p:nvPicPr>
                      <p:cNvPr id="25" name="Objekt 24"/>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Tähelepanu!</a:t>
            </a:r>
          </a:p>
        </p:txBody>
      </p:sp>
      <p:sp>
        <p:nvSpPr>
          <p:cNvPr id="3" name="Sisu kohatäide 2"/>
          <p:cNvSpPr>
            <a:spLocks noGrp="1"/>
          </p:cNvSpPr>
          <p:nvPr>
            <p:ph idx="1"/>
          </p:nvPr>
        </p:nvSpPr>
        <p:spPr/>
        <p:txBody>
          <a:bodyPr/>
          <a:lstStyle/>
          <a:p>
            <a:endParaRPr lang="et-EE" dirty="0"/>
          </a:p>
          <a:p>
            <a:pPr marL="0" indent="0" algn="ctr">
              <a:buNone/>
            </a:pPr>
            <a:r>
              <a:rPr lang="et-EE" dirty="0">
                <a:solidFill>
                  <a:schemeClr val="bg1"/>
                </a:solidFill>
              </a:rPr>
              <a:t>Kohtume 13. märtsil</a:t>
            </a:r>
          </a:p>
          <a:p>
            <a:pPr marL="0" indent="0" algn="ctr">
              <a:buNone/>
            </a:pPr>
            <a:r>
              <a:rPr lang="et-EE" dirty="0" err="1">
                <a:solidFill>
                  <a:schemeClr val="bg1"/>
                </a:solidFill>
              </a:rPr>
              <a:t>Tänassilma</a:t>
            </a:r>
            <a:r>
              <a:rPr lang="et-EE" dirty="0">
                <a:solidFill>
                  <a:schemeClr val="bg1"/>
                </a:solidFill>
              </a:rPr>
              <a:t> rahvamajas!</a:t>
            </a:r>
          </a:p>
          <a:p>
            <a:pPr marL="0" indent="0" algn="ctr">
              <a:buNone/>
            </a:pPr>
            <a:r>
              <a:rPr lang="et-EE" dirty="0">
                <a:solidFill>
                  <a:schemeClr val="bg1"/>
                </a:solidFill>
              </a:rPr>
              <a:t> </a:t>
            </a:r>
          </a:p>
        </p:txBody>
      </p:sp>
    </p:spTree>
    <p:extLst>
      <p:ext uri="{BB962C8B-B14F-4D97-AF65-F5344CB8AC3E}">
        <p14:creationId xmlns:p14="http://schemas.microsoft.com/office/powerpoint/2010/main" val="26354561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57368" name="CorelDRAW" r:id="rId3" imgW="3102207" imgH="631530" progId="CorelDraw.Graphic.16">
                  <p:embed/>
                </p:oleObj>
              </mc:Choice>
              <mc:Fallback>
                <p:oleObj name="CorelDRAW" r:id="rId3" imgW="3102207" imgH="631530" progId="CorelDraw.Graphic.16">
                  <p:embed/>
                  <p:pic>
                    <p:nvPicPr>
                      <p:cNvPr id="25" name="Objekt 24"/>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9" name="Pealkiri 8"/>
          <p:cNvSpPr>
            <a:spLocks noGrp="1"/>
          </p:cNvSpPr>
          <p:nvPr>
            <p:ph type="title"/>
          </p:nvPr>
        </p:nvSpPr>
        <p:spPr/>
        <p:txBody>
          <a:bodyPr/>
          <a:lstStyle/>
          <a:p>
            <a:endParaRPr lang="et-EE"/>
          </a:p>
        </p:txBody>
      </p:sp>
      <p:sp>
        <p:nvSpPr>
          <p:cNvPr id="3" name="Sisu kohatäide 2"/>
          <p:cNvSpPr>
            <a:spLocks noGrp="1"/>
          </p:cNvSpPr>
          <p:nvPr>
            <p:ph idx="4294967295"/>
          </p:nvPr>
        </p:nvSpPr>
        <p:spPr>
          <a:xfrm>
            <a:off x="0" y="1138238"/>
            <a:ext cx="10972800" cy="4987925"/>
          </a:xfrm>
        </p:spPr>
        <p:txBody>
          <a:bodyPr numCol="8">
            <a:normAutofit/>
          </a:bodyPr>
          <a:lstStyle/>
          <a:p>
            <a:pPr marL="0" indent="0" algn="ctr">
              <a:buNone/>
            </a:pPr>
            <a:r>
              <a:rPr lang="et-EE" dirty="0">
                <a:solidFill>
                  <a:schemeClr val="bg1"/>
                </a:solidFill>
              </a:rPr>
              <a:t> </a:t>
            </a:r>
          </a:p>
        </p:txBody>
      </p:sp>
    </p:spTree>
    <p:extLst>
      <p:ext uri="{BB962C8B-B14F-4D97-AF65-F5344CB8AC3E}">
        <p14:creationId xmlns:p14="http://schemas.microsoft.com/office/powerpoint/2010/main" val="23422173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55328"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a:xfrm>
            <a:off x="609600" y="274643"/>
            <a:ext cx="10972800" cy="5818654"/>
          </a:xfrm>
        </p:spPr>
        <p:txBody>
          <a:bodyPr/>
          <a:lstStyle/>
          <a:p>
            <a:pPr algn="ctr"/>
            <a:endParaRPr lang="et-EE" dirty="0">
              <a:solidFill>
                <a:schemeClr val="bg1"/>
              </a:solidFill>
            </a:endParaRPr>
          </a:p>
        </p:txBody>
      </p:sp>
      <p:sp>
        <p:nvSpPr>
          <p:cNvPr id="3" name="Sisu kohatäide 2"/>
          <p:cNvSpPr>
            <a:spLocks noGrp="1"/>
          </p:cNvSpPr>
          <p:nvPr>
            <p:ph idx="1"/>
          </p:nvPr>
        </p:nvSpPr>
        <p:spPr/>
        <p:txBody>
          <a:bodyPr/>
          <a:lstStyle/>
          <a:p>
            <a:pPr marL="0" indent="0">
              <a:buNone/>
            </a:pPr>
            <a:endParaRPr lang="et-EE" dirty="0"/>
          </a:p>
          <a:p>
            <a:pPr marL="0" indent="0" algn="ctr">
              <a:buNone/>
            </a:pPr>
            <a:endParaRPr lang="et-EE" dirty="0"/>
          </a:p>
          <a:p>
            <a:pPr marL="0" indent="0" algn="ctr">
              <a:buNone/>
            </a:pPr>
            <a:endParaRPr lang="et-EE" dirty="0"/>
          </a:p>
        </p:txBody>
      </p:sp>
    </p:spTree>
    <p:extLst>
      <p:ext uri="{BB962C8B-B14F-4D97-AF65-F5344CB8AC3E}">
        <p14:creationId xmlns:p14="http://schemas.microsoft.com/office/powerpoint/2010/main" val="665597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5155"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2. Vastus</a:t>
            </a:r>
          </a:p>
        </p:txBody>
      </p:sp>
      <p:sp>
        <p:nvSpPr>
          <p:cNvPr id="3" name="Sisu kohatäide 2"/>
          <p:cNvSpPr>
            <a:spLocks noGrp="1"/>
          </p:cNvSpPr>
          <p:nvPr>
            <p:ph idx="1"/>
          </p:nvPr>
        </p:nvSpPr>
        <p:spPr/>
        <p:txBody>
          <a:bodyPr/>
          <a:lstStyle/>
          <a:p>
            <a:pPr marL="0" indent="0" algn="ctr">
              <a:buNone/>
            </a:pPr>
            <a:r>
              <a:rPr lang="et-EE" dirty="0">
                <a:solidFill>
                  <a:schemeClr val="bg1"/>
                </a:solidFill>
              </a:rPr>
              <a:t>1882 – 2 punkti</a:t>
            </a:r>
          </a:p>
          <a:p>
            <a:pPr marL="0" indent="0" algn="ctr">
              <a:buNone/>
            </a:pPr>
            <a:r>
              <a:rPr lang="et-EE" dirty="0">
                <a:solidFill>
                  <a:schemeClr val="bg1"/>
                </a:solidFill>
              </a:rPr>
              <a:t>     +/- 30 a – 1 punkt</a:t>
            </a:r>
          </a:p>
          <a:p>
            <a:pPr marL="0" indent="0" algn="ctr">
              <a:buNone/>
            </a:pPr>
            <a:endParaRPr lang="et-EE" dirty="0"/>
          </a:p>
        </p:txBody>
      </p:sp>
    </p:spTree>
    <p:extLst>
      <p:ext uri="{BB962C8B-B14F-4D97-AF65-F5344CB8AC3E}">
        <p14:creationId xmlns:p14="http://schemas.microsoft.com/office/powerpoint/2010/main" val="1235278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6179"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fi-FI" dirty="0">
                <a:solidFill>
                  <a:schemeClr val="bg1"/>
                </a:solidFill>
              </a:rPr>
              <a:t>3.</a:t>
            </a:r>
            <a:r>
              <a:rPr lang="et-EE" dirty="0">
                <a:solidFill>
                  <a:schemeClr val="bg1"/>
                </a:solidFill>
              </a:rPr>
              <a:t> </a:t>
            </a:r>
            <a:r>
              <a:rPr lang="fi-FI" dirty="0" err="1">
                <a:solidFill>
                  <a:schemeClr val="bg1"/>
                </a:solidFill>
              </a:rPr>
              <a:t>Ettevõtlus</a:t>
            </a:r>
            <a:r>
              <a:rPr lang="fi-FI" dirty="0">
                <a:solidFill>
                  <a:schemeClr val="bg1"/>
                </a:solidFill>
              </a:rPr>
              <a:t>, </a:t>
            </a:r>
            <a:r>
              <a:rPr lang="fi-FI" dirty="0" err="1">
                <a:solidFill>
                  <a:schemeClr val="bg1"/>
                </a:solidFill>
              </a:rPr>
              <a:t>majandus</a:t>
            </a:r>
            <a:r>
              <a:rPr lang="fi-FI" dirty="0">
                <a:solidFill>
                  <a:schemeClr val="bg1"/>
                </a:solidFill>
              </a:rPr>
              <a:t> (Marko Vilu)</a:t>
            </a:r>
            <a:endParaRPr lang="et-EE" dirty="0">
              <a:solidFill>
                <a:schemeClr val="bg1"/>
              </a:solidFill>
            </a:endParaRPr>
          </a:p>
        </p:txBody>
      </p:sp>
      <p:sp>
        <p:nvSpPr>
          <p:cNvPr id="3" name="Sisu kohatäide 2"/>
          <p:cNvSpPr>
            <a:spLocks noGrp="1"/>
          </p:cNvSpPr>
          <p:nvPr>
            <p:ph idx="1"/>
          </p:nvPr>
        </p:nvSpPr>
        <p:spPr/>
        <p:txBody>
          <a:bodyPr>
            <a:normAutofit fontScale="92500" lnSpcReduction="10000"/>
          </a:bodyPr>
          <a:lstStyle/>
          <a:p>
            <a:pPr marL="0" indent="0">
              <a:buNone/>
            </a:pPr>
            <a:r>
              <a:rPr lang="et-EE" dirty="0"/>
              <a:t> </a:t>
            </a:r>
            <a:r>
              <a:rPr lang="et-EE" dirty="0">
                <a:solidFill>
                  <a:schemeClr val="bg1"/>
                </a:solidFill>
              </a:rPr>
              <a:t>2018. aasta kokkuvõttes maksti PRIA kaudu  kõige rohkem toetusi Viljandimaale, nii kirjutas "Sakala" 08.veebruaril 2019. Kui palju tuli raha Viljandimaale?</a:t>
            </a:r>
          </a:p>
          <a:p>
            <a:pPr marL="0" indent="0">
              <a:buNone/>
            </a:pPr>
            <a:r>
              <a:rPr lang="et-EE" dirty="0">
                <a:solidFill>
                  <a:schemeClr val="bg1"/>
                </a:solidFill>
              </a:rPr>
              <a:t>  </a:t>
            </a:r>
          </a:p>
          <a:p>
            <a:pPr marL="0" indent="0">
              <a:buNone/>
            </a:pPr>
            <a:r>
              <a:rPr lang="et-EE" dirty="0">
                <a:solidFill>
                  <a:schemeClr val="bg1"/>
                </a:solidFill>
              </a:rPr>
              <a:t>   a) 67 564 396 eurot</a:t>
            </a:r>
          </a:p>
          <a:p>
            <a:pPr marL="0" indent="0">
              <a:buNone/>
            </a:pPr>
            <a:r>
              <a:rPr lang="et-EE" dirty="0">
                <a:solidFill>
                  <a:schemeClr val="bg1"/>
                </a:solidFill>
              </a:rPr>
              <a:t>   b) 37 564 396 eurot</a:t>
            </a:r>
          </a:p>
          <a:p>
            <a:pPr marL="0" indent="0">
              <a:buNone/>
            </a:pPr>
            <a:r>
              <a:rPr lang="et-EE" dirty="0">
                <a:solidFill>
                  <a:schemeClr val="bg1"/>
                </a:solidFill>
              </a:rPr>
              <a:t>   c) 27 564 396 eurot</a:t>
            </a:r>
          </a:p>
          <a:p>
            <a:pPr marL="0" indent="0">
              <a:buNone/>
            </a:pPr>
            <a:r>
              <a:rPr lang="et-EE" dirty="0"/>
              <a:t>   </a:t>
            </a:r>
          </a:p>
          <a:p>
            <a:pPr marL="0" indent="0">
              <a:buNone/>
            </a:pPr>
            <a:r>
              <a:rPr lang="et-EE" dirty="0">
                <a:solidFill>
                  <a:schemeClr val="bg1"/>
                </a:solidFill>
              </a:rPr>
              <a:t> </a:t>
            </a:r>
          </a:p>
          <a:p>
            <a:pPr marL="0" indent="0" algn="ctr">
              <a:buNone/>
            </a:pPr>
            <a:endParaRPr lang="et-EE" dirty="0">
              <a:solidFill>
                <a:schemeClr val="bg1"/>
              </a:solidFill>
            </a:endParaRPr>
          </a:p>
        </p:txBody>
      </p:sp>
    </p:spTree>
    <p:extLst>
      <p:ext uri="{BB962C8B-B14F-4D97-AF65-F5344CB8AC3E}">
        <p14:creationId xmlns:p14="http://schemas.microsoft.com/office/powerpoint/2010/main" val="2240833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7206"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normAutofit fontScale="90000"/>
          </a:bodyPr>
          <a:lstStyle/>
          <a:p>
            <a:pPr algn="ctr"/>
            <a:r>
              <a:rPr lang="et-EE" dirty="0">
                <a:solidFill>
                  <a:schemeClr val="bg1"/>
                </a:solidFill>
              </a:rPr>
              <a:t>3. Vastus</a:t>
            </a:r>
            <a:br>
              <a:rPr lang="et-EE" dirty="0">
                <a:solidFill>
                  <a:schemeClr val="bg1"/>
                </a:solidFill>
              </a:rPr>
            </a:br>
            <a:br>
              <a:rPr lang="et-EE" dirty="0">
                <a:solidFill>
                  <a:schemeClr val="bg1"/>
                </a:solidFill>
              </a:rPr>
            </a:br>
            <a:endParaRPr lang="et-EE" dirty="0">
              <a:solidFill>
                <a:schemeClr val="bg1"/>
              </a:solidFill>
            </a:endParaRPr>
          </a:p>
        </p:txBody>
      </p:sp>
      <p:sp>
        <p:nvSpPr>
          <p:cNvPr id="3" name="Sisu kohatäide 2"/>
          <p:cNvSpPr>
            <a:spLocks noGrp="1"/>
          </p:cNvSpPr>
          <p:nvPr>
            <p:ph idx="1"/>
          </p:nvPr>
        </p:nvSpPr>
        <p:spPr/>
        <p:txBody>
          <a:bodyPr/>
          <a:lstStyle/>
          <a:p>
            <a:pPr marL="0" indent="0" algn="ctr">
              <a:buNone/>
            </a:pPr>
            <a:r>
              <a:rPr lang="et-EE" dirty="0">
                <a:solidFill>
                  <a:schemeClr val="bg1"/>
                </a:solidFill>
              </a:rPr>
              <a:t>b) 37 564 396 eurot</a:t>
            </a:r>
          </a:p>
          <a:p>
            <a:pPr marL="0" indent="0" algn="ctr">
              <a:buNone/>
            </a:pPr>
            <a:endParaRPr lang="et-EE" dirty="0">
              <a:solidFill>
                <a:schemeClr val="bg1"/>
              </a:solidFill>
            </a:endParaRPr>
          </a:p>
        </p:txBody>
      </p:sp>
      <p:pic>
        <p:nvPicPr>
          <p:cNvPr id="7" name="Picture 1" descr="11774586t1hffa6"/>
          <p:cNvPicPr/>
          <p:nvPr/>
        </p:nvPicPr>
        <p:blipFill>
          <a:blip r:embed="rId5"/>
          <a:srcRect/>
          <a:stretch>
            <a:fillRect/>
          </a:stretch>
        </p:blipFill>
        <p:spPr bwMode="auto">
          <a:xfrm>
            <a:off x="3647729" y="1916832"/>
            <a:ext cx="5184576" cy="3888431"/>
          </a:xfrm>
          <a:prstGeom prst="rect">
            <a:avLst/>
          </a:prstGeom>
          <a:noFill/>
          <a:ln w="9525">
            <a:noFill/>
            <a:miter lim="800000"/>
            <a:headEnd/>
            <a:tailEnd/>
          </a:ln>
        </p:spPr>
      </p:pic>
    </p:spTree>
    <p:extLst>
      <p:ext uri="{BB962C8B-B14F-4D97-AF65-F5344CB8AC3E}">
        <p14:creationId xmlns:p14="http://schemas.microsoft.com/office/powerpoint/2010/main" val="1177885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8229"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a:solidFill>
                  <a:schemeClr val="bg1"/>
                </a:solidFill>
              </a:rPr>
              <a:t>4. Loodus, geograafia (Anneli </a:t>
            </a:r>
            <a:r>
              <a:rPr lang="et-EE" dirty="0" err="1">
                <a:solidFill>
                  <a:schemeClr val="bg1"/>
                </a:solidFill>
              </a:rPr>
              <a:t>Sims</a:t>
            </a:r>
            <a:r>
              <a:rPr lang="et-EE" dirty="0">
                <a:solidFill>
                  <a:schemeClr val="bg1"/>
                </a:solidFill>
              </a:rPr>
              <a:t>)</a:t>
            </a:r>
          </a:p>
        </p:txBody>
      </p:sp>
      <p:sp>
        <p:nvSpPr>
          <p:cNvPr id="3" name="Sisu kohatäide 2"/>
          <p:cNvSpPr>
            <a:spLocks noGrp="1"/>
          </p:cNvSpPr>
          <p:nvPr>
            <p:ph idx="1"/>
          </p:nvPr>
        </p:nvSpPr>
        <p:spPr/>
        <p:txBody>
          <a:bodyPr/>
          <a:lstStyle/>
          <a:p>
            <a:pPr marL="0" indent="0">
              <a:buNone/>
            </a:pPr>
            <a:r>
              <a:rPr lang="et-EE" dirty="0">
                <a:solidFill>
                  <a:schemeClr val="bg1"/>
                </a:solidFill>
              </a:rPr>
              <a:t>Nimetage „Aasta tegijad 2019“ looduses (loom, lind, liblikas, kala, puu, seen)!</a:t>
            </a:r>
          </a:p>
          <a:p>
            <a:pPr marL="0" indent="0">
              <a:buNone/>
            </a:pPr>
            <a:r>
              <a:rPr lang="et-EE" dirty="0">
                <a:solidFill>
                  <a:schemeClr val="bg1"/>
                </a:solidFill>
              </a:rPr>
              <a:t>  </a:t>
            </a:r>
          </a:p>
          <a:p>
            <a:pPr marL="0" indent="0">
              <a:buNone/>
            </a:pPr>
            <a:r>
              <a:rPr lang="et-EE" dirty="0"/>
              <a:t> </a:t>
            </a:r>
          </a:p>
          <a:p>
            <a:pPr marL="0" indent="0" algn="ctr">
              <a:buNone/>
            </a:pPr>
            <a:endParaRPr lang="et-EE" dirty="0">
              <a:solidFill>
                <a:schemeClr val="bg1"/>
              </a:solidFill>
            </a:endParaRPr>
          </a:p>
        </p:txBody>
      </p:sp>
    </p:spTree>
    <p:extLst>
      <p:ext uri="{BB962C8B-B14F-4D97-AF65-F5344CB8AC3E}">
        <p14:creationId xmlns:p14="http://schemas.microsoft.com/office/powerpoint/2010/main" val="1486835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1208</Words>
  <Application>Microsoft Office PowerPoint</Application>
  <PresentationFormat>Laiekraan</PresentationFormat>
  <Paragraphs>179</Paragraphs>
  <Slides>56</Slides>
  <Notes>0</Notes>
  <HiddenSlides>0</HiddenSlides>
  <MMClips>0</MMClips>
  <ScaleCrop>false</ScaleCrop>
  <HeadingPairs>
    <vt:vector size="8" baseType="variant">
      <vt:variant>
        <vt:lpstr>Kasutatud fondid</vt:lpstr>
      </vt:variant>
      <vt:variant>
        <vt:i4>3</vt:i4>
      </vt:variant>
      <vt:variant>
        <vt:lpstr>Kujundus</vt:lpstr>
      </vt:variant>
      <vt:variant>
        <vt:i4>1</vt:i4>
      </vt:variant>
      <vt:variant>
        <vt:lpstr>Manustatud OLE-serverid</vt:lpstr>
      </vt:variant>
      <vt:variant>
        <vt:i4>1</vt:i4>
      </vt:variant>
      <vt:variant>
        <vt:lpstr>Slaidipealkirjad</vt:lpstr>
      </vt:variant>
      <vt:variant>
        <vt:i4>56</vt:i4>
      </vt:variant>
    </vt:vector>
  </HeadingPairs>
  <TitlesOfParts>
    <vt:vector size="61" baseType="lpstr">
      <vt:lpstr>Arial</vt:lpstr>
      <vt:lpstr>Arial Narrow</vt:lpstr>
      <vt:lpstr>Calibri</vt:lpstr>
      <vt:lpstr>Office Theme</vt:lpstr>
      <vt:lpstr>CorelDRAW</vt:lpstr>
      <vt:lpstr>PowerPointi esitlus</vt:lpstr>
      <vt:lpstr>PowerPointi esitlus</vt:lpstr>
      <vt:lpstr>1. Kirjandus (Kai Oidermaa)</vt:lpstr>
      <vt:lpstr>1. Vastus</vt:lpstr>
      <vt:lpstr>2. Ajalugu (Anne-Ly Ütsik))</vt:lpstr>
      <vt:lpstr>2. Vastus</vt:lpstr>
      <vt:lpstr>3. Ettevõtlus, majandus (Marko Vilu)</vt:lpstr>
      <vt:lpstr>3. Vastus  </vt:lpstr>
      <vt:lpstr>4. Loodus, geograafia (Anneli Sims)</vt:lpstr>
      <vt:lpstr>4. Vastus</vt:lpstr>
      <vt:lpstr>5. Kultuur (Anne-Ly Ütsik)</vt:lpstr>
      <vt:lpstr>5. Vastus</vt:lpstr>
      <vt:lpstr>6. Kes on kes?  (Sirje Põder)</vt:lpstr>
      <vt:lpstr>6. Vastus</vt:lpstr>
      <vt:lpstr>7. Sise- ja välispoliitika (Urve Mukk)</vt:lpstr>
      <vt:lpstr>7. Vastus</vt:lpstr>
      <vt:lpstr>8. Muusika (Marko Vilu)</vt:lpstr>
      <vt:lpstr>8. Vastus</vt:lpstr>
      <vt:lpstr>9. Sport (Sirje Põder)</vt:lpstr>
      <vt:lpstr>9. Vastus</vt:lpstr>
      <vt:lpstr>10. Eestlased laias maailmas (Kai Oidermaa)</vt:lpstr>
      <vt:lpstr>10. Vastus</vt:lpstr>
      <vt:lpstr>11. Viljandi vald (Urve Mukk)</vt:lpstr>
      <vt:lpstr>11. Vastus</vt:lpstr>
      <vt:lpstr>12. Varia (Sirje Põder)</vt:lpstr>
      <vt:lpstr>12. Vastus</vt:lpstr>
      <vt:lpstr>PowerPointi esitlus</vt:lpstr>
      <vt:lpstr>13. Kirjandus (Kai Oidermaa)</vt:lpstr>
      <vt:lpstr>13. Vastus</vt:lpstr>
      <vt:lpstr>14. Ajalugu (Anne-Ly Ütsik)</vt:lpstr>
      <vt:lpstr>14. Vastus</vt:lpstr>
      <vt:lpstr>15. Ettevõtlus, majandus (Marko Vilu)</vt:lpstr>
      <vt:lpstr>15. Vastus</vt:lpstr>
      <vt:lpstr>16. Loodus, geograafia (Anneli Sims)</vt:lpstr>
      <vt:lpstr>16. Vastus</vt:lpstr>
      <vt:lpstr>17. Kultuur (Anne-Ly Ütsik)</vt:lpstr>
      <vt:lpstr>17. Vastus</vt:lpstr>
      <vt:lpstr>18. Kes on kes? (Sirje Põder)</vt:lpstr>
      <vt:lpstr>18. Vastus</vt:lpstr>
      <vt:lpstr>19. Sise- ja välispoliitika (Urve Mukk)</vt:lpstr>
      <vt:lpstr>19. Vastus</vt:lpstr>
      <vt:lpstr>20. Muusika (Marko Vilu)</vt:lpstr>
      <vt:lpstr>20. Vastus</vt:lpstr>
      <vt:lpstr>21. Sport (Sirje Põder)</vt:lpstr>
      <vt:lpstr>21. Vastus</vt:lpstr>
      <vt:lpstr>22. Eestlased laias maailmas (Kai Oidermaa)</vt:lpstr>
      <vt:lpstr>22. Vastus</vt:lpstr>
      <vt:lpstr>23. Viljandi vald (Urve Mukk)</vt:lpstr>
      <vt:lpstr>23. Vastus</vt:lpstr>
      <vt:lpstr>24. Varia (Sirje Põder)</vt:lpstr>
      <vt:lpstr>24. Vastus</vt:lpstr>
      <vt:lpstr>Lisaküsimus (Sirje Põder)</vt:lpstr>
      <vt:lpstr>Lisaküsimuse vastus</vt:lpstr>
      <vt:lpstr>Tähelepanu!</vt:lpstr>
      <vt:lpstr>PowerPointi esitlus</vt:lpstr>
      <vt:lpstr>PowerPointi esitlus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2014-06-18T18:35:22Z</dcterms:created>
  <dcterms:modified xsi:type="dcterms:W3CDTF">2019-03-05T12:31:36Z</dcterms:modified>
</cp:coreProperties>
</file>