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8"/>
  </p:notesMasterIdLst>
  <p:sldIdLst>
    <p:sldId id="300" r:id="rId2"/>
    <p:sldId id="325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6" r:id="rId28"/>
    <p:sldId id="332" r:id="rId29"/>
    <p:sldId id="327" r:id="rId30"/>
    <p:sldId id="328" r:id="rId31"/>
    <p:sldId id="329" r:id="rId32"/>
    <p:sldId id="330" r:id="rId33"/>
    <p:sldId id="331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4" r:id="rId55"/>
    <p:sldId id="355" r:id="rId56"/>
    <p:sldId id="353" r:id="rId57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CC9"/>
    <a:srgbClr val="DEA400"/>
    <a:srgbClr val="926F00"/>
    <a:srgbClr val="5ED802"/>
    <a:srgbClr val="66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6" d="100"/>
          <a:sy n="106" d="100"/>
        </p:scale>
        <p:origin x="-108" y="-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9"/>
            <a:ext cx="10972800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hyperlink" Target="https://www.looduskalender.ee/n/node/3837" TargetMode="External"/><Relationship Id="rId5" Type="http://schemas.openxmlformats.org/officeDocument/2006/relationships/hyperlink" Target="https://www.eoy.ee/poosaspea/" TargetMode="Externa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5" Type="http://schemas.openxmlformats.org/officeDocument/2006/relationships/hyperlink" Target="https://www.err.ee/923960/hiina-siiditee-projekt-tekitab-euroopas-vastakaid-tundeid%2027.03.2019" TargetMode="Externa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5" Type="http://schemas.openxmlformats.org/officeDocument/2006/relationships/hyperlink" Target="https://et.wikipedia.org/wiki/Mart_Raud" TargetMode="Externa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6" Type="http://schemas.openxmlformats.org/officeDocument/2006/relationships/image" Target="https://www.raudmaa.eu/pilt/albums/jflash/2016/0331_2_vanavoidu_mois/normal_160331_041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t.wikipedia.org/wiki/Kaisa" TargetMode="External"/><Relationship Id="rId3" Type="http://schemas.openxmlformats.org/officeDocument/2006/relationships/oleObject" Target="../embeddings/oleObject34.bin"/><Relationship Id="rId7" Type="http://schemas.openxmlformats.org/officeDocument/2006/relationships/hyperlink" Target="https://et.wikipedia.org/wiki/Jaani" TargetMode="External"/><Relationship Id="rId12" Type="http://schemas.openxmlformats.org/officeDocument/2006/relationships/hyperlink" Target="https://et.wikipedia.org/wiki/Oti_(Saaremaa)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6" Type="http://schemas.openxmlformats.org/officeDocument/2006/relationships/hyperlink" Target="https://et.wikipedia.org/wiki/Ennu" TargetMode="External"/><Relationship Id="rId11" Type="http://schemas.openxmlformats.org/officeDocument/2006/relationships/hyperlink" Target="https://et.wikipedia.org/wiki/Neeme_(Saaremaa)" TargetMode="External"/><Relationship Id="rId5" Type="http://schemas.openxmlformats.org/officeDocument/2006/relationships/hyperlink" Target="https://et.wikipedia.org/wiki/Endla_(Saaremaa)" TargetMode="External"/><Relationship Id="rId10" Type="http://schemas.openxmlformats.org/officeDocument/2006/relationships/hyperlink" Target="https://et.wikipedia.org/wiki/Kalli" TargetMode="External"/><Relationship Id="rId4" Type="http://schemas.openxmlformats.org/officeDocument/2006/relationships/image" Target="../media/image1.emf"/><Relationship Id="rId9" Type="http://schemas.openxmlformats.org/officeDocument/2006/relationships/hyperlink" Target="https://et.wikipedia.org/wiki/Kalju_(Valjala)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5" Type="http://schemas.openxmlformats.org/officeDocument/2006/relationships/hyperlink" Target="https://et.wikipedia.org/wiki/Saare_maakond" TargetMode="External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9.vml"/><Relationship Id="rId6" Type="http://schemas.openxmlformats.org/officeDocument/2006/relationships/hyperlink" Target="https://www.muinsuskaitseamet.ee/sites/default/files/content-editors/teadustood/elis_tiidu_muinsuskaitse_teadustoo.pdf" TargetMode="External"/><Relationship Id="rId5" Type="http://schemas.openxmlformats.org/officeDocument/2006/relationships/hyperlink" Target="https://www.viljandivald.ee/documents/11546/23019885/Viljandivald_juuni.pdf/8b2b0457-37d5-4bd0-82ee-47468766f977" TargetMode="Externa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hyperlink" Target="https://www.eestipank.ee/teemad/majanduskasv" TargetMode="Externa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055440" y="1560562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4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 </a:t>
            </a:r>
            <a:r>
              <a:rPr lang="et-EE" sz="4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VILJANDI VALLA</a:t>
            </a:r>
          </a:p>
          <a:p>
            <a:pPr algn="r"/>
            <a:r>
              <a:rPr lang="et-EE" sz="4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MÄLUMÄNG</a:t>
            </a:r>
            <a:endParaRPr lang="en-US" sz="4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08368" y="2242969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 </a:t>
            </a:r>
            <a:r>
              <a:rPr lang="et-EE" sz="4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</a:p>
          <a:p>
            <a:endParaRPr lang="et-EE" sz="48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t-EE" sz="4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127448" y="3263496"/>
            <a:ext cx="9721080" cy="33427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87988" y="3591888"/>
            <a:ext cx="385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voor </a:t>
            </a:r>
            <a:r>
              <a:rPr lang="et-EE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Ramsi</a:t>
            </a:r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VAK</a:t>
            </a:r>
            <a:endParaRPr lang="et-EE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t-EE" sz="3200" dirty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oktoobril</a:t>
            </a:r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t-EE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2"/>
          <p:cNvCxnSpPr/>
          <p:nvPr/>
        </p:nvCxnSpPr>
        <p:spPr>
          <a:xfrm>
            <a:off x="5987988" y="1340768"/>
            <a:ext cx="0" cy="3292334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4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4.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>
                <a:solidFill>
                  <a:schemeClr val="bg1"/>
                </a:solidFill>
              </a:rPr>
              <a:t>Siberi tõmmuvaeras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Kuigi ühte siberi tõmmuvaerast vaadeldi Põõsaspea neemel juba ka 6. septembril, ei õnnestunud siis detailseid fotosid saada: siberi tõmmuvaerast eristab Eestis elavast tõmmuvaerast (</a:t>
            </a:r>
            <a:r>
              <a:rPr lang="et-EE" dirty="0" err="1">
                <a:solidFill>
                  <a:schemeClr val="bg1"/>
                </a:solidFill>
              </a:rPr>
              <a:t>Melanitta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fusca</a:t>
            </a:r>
            <a:r>
              <a:rPr lang="et-EE" dirty="0">
                <a:solidFill>
                  <a:schemeClr val="bg1"/>
                </a:solidFill>
              </a:rPr>
              <a:t>) noka kuju ja värvus ning silmataguse laigu suurus.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Allikad: </a:t>
            </a:r>
            <a:r>
              <a:rPr lang="et-EE" u="sng" dirty="0">
                <a:solidFill>
                  <a:schemeClr val="bg1"/>
                </a:solidFill>
                <a:hlinkClick r:id="rId5"/>
              </a:rPr>
              <a:t>https://www.eoy.ee/poosaspea/</a:t>
            </a:r>
            <a:r>
              <a:rPr lang="et-EE" dirty="0">
                <a:solidFill>
                  <a:schemeClr val="bg1"/>
                </a:solidFill>
              </a:rPr>
              <a:t>,    </a:t>
            </a:r>
            <a:r>
              <a:rPr lang="et-EE" u="sng" dirty="0">
                <a:solidFill>
                  <a:schemeClr val="bg1"/>
                </a:solidFill>
                <a:hlinkClick r:id="rId6"/>
              </a:rPr>
              <a:t>https://www.looduskalender.ee/n/node/3837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5. Kultuur (Anne-Ly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67816" y="980728"/>
            <a:ext cx="10972800" cy="49548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Mis nime kandis 1970-1990 ETV kavas olnud saatesari, milles tutvustati Eesti kinoekraanidele jõudvaid filme? Esimene saatejuht oli Valdo Pant(1928-1976). Pikema aja aga juhtis saadet Ahto Enn Vesmes(1931-2017)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5.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83432" y="1138429"/>
            <a:ext cx="10598968" cy="4987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  <a:r>
              <a:rPr lang="et-EE" dirty="0">
                <a:solidFill>
                  <a:schemeClr val="bg1"/>
                </a:solidFill>
              </a:rPr>
              <a:t>JUPITER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6.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Kes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on </a:t>
            </a:r>
            <a:r>
              <a:rPr lang="fi-FI" dirty="0" err="1">
                <a:solidFill>
                  <a:schemeClr val="bg1"/>
                </a:solidFill>
              </a:rPr>
              <a:t>kes</a:t>
            </a:r>
            <a:r>
              <a:rPr lang="fi-FI" dirty="0">
                <a:solidFill>
                  <a:schemeClr val="bg1"/>
                </a:solidFill>
              </a:rPr>
              <a:t>?  (</a:t>
            </a:r>
            <a:r>
              <a:rPr lang="fi-FI" dirty="0" err="1">
                <a:solidFill>
                  <a:schemeClr val="bg1"/>
                </a:solidFill>
              </a:rPr>
              <a:t>Sirje</a:t>
            </a:r>
            <a:r>
              <a:rPr lang="fi-FI" dirty="0">
                <a:solidFill>
                  <a:schemeClr val="bg1"/>
                </a:solidFill>
              </a:rPr>
              <a:t> Põder)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„ Aasta 1867. Lydia Koidula Vanemuise seltsi liikmepiletil oli tema tegelik nimi Lydia </a:t>
            </a:r>
            <a:r>
              <a:rPr lang="et-EE" dirty="0" err="1">
                <a:solidFill>
                  <a:schemeClr val="bg1"/>
                </a:solidFill>
              </a:rPr>
              <a:t>Emilie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Florentine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Jannsen</a:t>
            </a:r>
            <a:r>
              <a:rPr lang="et-EE" dirty="0">
                <a:solidFill>
                  <a:schemeClr val="bg1"/>
                </a:solidFill>
              </a:rPr>
              <a:t>.” 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Leidke lauses olev </a:t>
            </a:r>
            <a:r>
              <a:rPr lang="et-EE" dirty="0" smtClean="0">
                <a:solidFill>
                  <a:schemeClr val="bg1"/>
                </a:solidFill>
              </a:rPr>
              <a:t>faktiviga!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5920" y="50851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6.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Algusaastatel oli Vanemuise selts meeste organisatsioon. Koidula tegutses küll aktiivselt seltsi tegemistes, aga seltsi ametlikult kuuluda ei saanud.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7.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Sise</a:t>
            </a:r>
            <a:r>
              <a:rPr lang="fi-FI" dirty="0" smtClean="0">
                <a:solidFill>
                  <a:schemeClr val="bg1"/>
                </a:solidFill>
              </a:rPr>
              <a:t>- </a:t>
            </a:r>
            <a:r>
              <a:rPr lang="fi-FI" dirty="0">
                <a:solidFill>
                  <a:schemeClr val="bg1"/>
                </a:solidFill>
              </a:rPr>
              <a:t>ja </a:t>
            </a:r>
            <a:r>
              <a:rPr lang="fi-FI" dirty="0" err="1">
                <a:solidFill>
                  <a:schemeClr val="bg1"/>
                </a:solidFill>
              </a:rPr>
              <a:t>välispoliitika</a:t>
            </a:r>
            <a:r>
              <a:rPr lang="fi-FI" dirty="0">
                <a:solidFill>
                  <a:schemeClr val="bg1"/>
                </a:solidFill>
              </a:rPr>
              <a:t> (</a:t>
            </a:r>
            <a:r>
              <a:rPr lang="fi-FI" dirty="0" err="1">
                <a:solidFill>
                  <a:schemeClr val="bg1"/>
                </a:solidFill>
              </a:rPr>
              <a:t>Urve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Mukk</a:t>
            </a:r>
            <a:r>
              <a:rPr lang="fi-FI" dirty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Hiina riigipea tegi selle aasta kevadel Euroopas ringreisi, mille üks eesmärke oli veenda Euroopa riike ambitsioonika projektiga ühinema. Mis on selle projekti tuum?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7.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6571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Hiina on algatanud ambitsioonika uue Siiditee projekti.               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Sellega </a:t>
            </a:r>
            <a:r>
              <a:rPr lang="et-EE" dirty="0">
                <a:solidFill>
                  <a:schemeClr val="bg1"/>
                </a:solidFill>
              </a:rPr>
              <a:t>on juba liitunud Itaalia. Ka Saksamaa on positiivselt meelestatud, kuid Prantsusmaa on üles kutsunud ettevaatlikkusele. 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Allikas: Hiina siiditee projekt tekitab Euroopas vastakaid tundeid. </a:t>
            </a:r>
            <a:r>
              <a:rPr lang="et-EE" u="sng" dirty="0">
                <a:solidFill>
                  <a:schemeClr val="bg1"/>
                </a:solidFill>
                <a:hlinkClick r:id="rId5"/>
              </a:rPr>
              <a:t>https://www.err.ee/923960/hiina-siiditee-projekt-tekitab-euroopas-vastakaid-tundeid 27.03.2019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8. Muusika </a:t>
            </a:r>
            <a:r>
              <a:rPr lang="et-EE" dirty="0" smtClean="0">
                <a:solidFill>
                  <a:schemeClr val="bg1"/>
                </a:solidFill>
              </a:rPr>
              <a:t>(</a:t>
            </a:r>
            <a:r>
              <a:rPr lang="et-EE" dirty="0" smtClean="0">
                <a:solidFill>
                  <a:schemeClr val="bg1"/>
                </a:solidFill>
              </a:rPr>
              <a:t>Anne – 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Eesti tantsubänd SVIPS esitab laulu ,,Valged roosid,,. Nii nagu paljud laulud meie tantsubändide repertuaaris, siis ka see laul on laenatud. Kes on selle laulu laulnud kuulsaks  enne neid ?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8.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Juri ŠATUNOV+ </a:t>
            </a:r>
            <a:r>
              <a:rPr lang="et-EE" dirty="0" err="1">
                <a:solidFill>
                  <a:schemeClr val="bg1"/>
                </a:solidFill>
              </a:rPr>
              <a:t>ans</a:t>
            </a:r>
            <a:r>
              <a:rPr lang="et-EE" dirty="0">
                <a:solidFill>
                  <a:schemeClr val="bg1"/>
                </a:solidFill>
              </a:rPr>
              <a:t>. </a:t>
            </a:r>
            <a:r>
              <a:rPr lang="et-EE" dirty="0" err="1">
                <a:solidFill>
                  <a:schemeClr val="bg1"/>
                </a:solidFill>
              </a:rPr>
              <a:t>Laskovõi</a:t>
            </a:r>
            <a:r>
              <a:rPr lang="et-EE" dirty="0">
                <a:solidFill>
                  <a:schemeClr val="bg1"/>
                </a:solidFill>
              </a:rPr>
              <a:t> Mai .Kodanikunimega </a:t>
            </a:r>
            <a:r>
              <a:rPr lang="et-EE" dirty="0" err="1">
                <a:solidFill>
                  <a:schemeClr val="bg1"/>
                </a:solidFill>
              </a:rPr>
              <a:t>Klimenko</a:t>
            </a:r>
            <a:r>
              <a:rPr lang="et-EE" dirty="0">
                <a:solidFill>
                  <a:schemeClr val="bg1"/>
                </a:solidFill>
              </a:rPr>
              <a:t> sünd. 1973 Venemaal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9. Sport </a:t>
            </a:r>
            <a:r>
              <a:rPr lang="et-EE" dirty="0">
                <a:solidFill>
                  <a:schemeClr val="bg1"/>
                </a:solidFill>
              </a:rPr>
              <a:t>(Sirje Põder)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Mitu auku on golfi täismõõtmelisel väljakul?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1. osa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9.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25–30 ha suurusel alal on </a:t>
            </a:r>
            <a:r>
              <a:rPr lang="et-EE" b="1" dirty="0">
                <a:solidFill>
                  <a:schemeClr val="bg1"/>
                </a:solidFill>
              </a:rPr>
              <a:t>18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smtClean="0">
                <a:solidFill>
                  <a:schemeClr val="bg1"/>
                </a:solidFill>
              </a:rPr>
              <a:t>auguga </a:t>
            </a:r>
            <a:r>
              <a:rPr lang="et-EE" dirty="0">
                <a:solidFill>
                  <a:schemeClr val="bg1"/>
                </a:solidFill>
              </a:rPr>
              <a:t>rada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2409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10.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Eestlased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laias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maailmas</a:t>
            </a:r>
            <a:r>
              <a:rPr lang="fi-FI" dirty="0">
                <a:solidFill>
                  <a:schemeClr val="bg1"/>
                </a:solidFill>
              </a:rPr>
              <a:t> (Kai </a:t>
            </a:r>
            <a:r>
              <a:rPr lang="fi-FI" dirty="0" err="1">
                <a:solidFill>
                  <a:schemeClr val="bg1"/>
                </a:solidFill>
              </a:rPr>
              <a:t>Oidermaa</a:t>
            </a:r>
            <a:r>
              <a:rPr lang="fi-FI" dirty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138429"/>
            <a:ext cx="10972800" cy="4987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Mis tegevusalal on Islandil tuntud  20- aastane eestlanna </a:t>
            </a:r>
            <a:r>
              <a:rPr lang="et-EE" dirty="0" err="1">
                <a:solidFill>
                  <a:schemeClr val="bg1"/>
                </a:solidFill>
              </a:rPr>
              <a:t>Gamithra</a:t>
            </a:r>
            <a:r>
              <a:rPr lang="et-EE" dirty="0">
                <a:solidFill>
                  <a:schemeClr val="bg1"/>
                </a:solidFill>
              </a:rPr>
              <a:t> Marga?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 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10.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Poliitik, valiti Islandi Piraadipartei juhatusse ainukese naisena.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(2 punkti annab juba poliitik)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2969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>
                <a:solidFill>
                  <a:schemeClr val="bg1"/>
                </a:solidFill>
              </a:rPr>
              <a:t>11.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nn-NO" dirty="0" smtClean="0">
                <a:solidFill>
                  <a:schemeClr val="bg1"/>
                </a:solidFill>
              </a:rPr>
              <a:t>Viljandi </a:t>
            </a:r>
            <a:r>
              <a:rPr lang="nn-NO" dirty="0">
                <a:solidFill>
                  <a:schemeClr val="bg1"/>
                </a:solidFill>
              </a:rPr>
              <a:t>vald (Urve Mukk)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Kes Paistu kihelkonnast pärit eesti luuletaja, proosa- ja näitekirjanik on kasutanud oma loomingu avaldamisel pseudonüümi Villem Sarapik?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11.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24000" y="1138429"/>
            <a:ext cx="10944000" cy="4987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  <a:r>
              <a:rPr lang="et-EE" dirty="0">
                <a:solidFill>
                  <a:schemeClr val="bg1"/>
                </a:solidFill>
              </a:rPr>
              <a:t>Mart Raud – 1928. a ilmunud „Tuulte teedel“.			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Allikas: Anu Raud ja </a:t>
            </a:r>
            <a:r>
              <a:rPr lang="et-EE" u="sng" dirty="0">
                <a:solidFill>
                  <a:schemeClr val="bg1"/>
                </a:solidFill>
                <a:hlinkClick r:id="rId5"/>
              </a:rPr>
              <a:t>https://et.wikipedia.org/wiki/Mart_Raud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12. </a:t>
            </a:r>
            <a:r>
              <a:rPr lang="et-EE" dirty="0" err="1" smtClean="0">
                <a:solidFill>
                  <a:schemeClr val="bg1"/>
                </a:solidFill>
              </a:rPr>
              <a:t>Varia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</a:rPr>
              <a:t>(Sirje Põder)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Mis on pildil?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  <p:pic>
        <p:nvPicPr>
          <p:cNvPr id="6" name="Picture 2" descr="Klõpsa pildi vaatamiseks täissuuruses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131820" y="1916832"/>
            <a:ext cx="59283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12.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Vana-Võidu mõis (VIK peamaja)</a:t>
            </a: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5090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2. osa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13. </a:t>
            </a:r>
            <a:r>
              <a:rPr lang="et-EE" dirty="0">
                <a:solidFill>
                  <a:schemeClr val="bg1"/>
                </a:solidFill>
              </a:rPr>
              <a:t>Kirjandus (Kai </a:t>
            </a:r>
            <a:r>
              <a:rPr lang="et-EE" dirty="0" err="1">
                <a:solidFill>
                  <a:schemeClr val="bg1"/>
                </a:solidFill>
              </a:rPr>
              <a:t>Oidermaa</a:t>
            </a:r>
            <a:r>
              <a:rPr lang="et-EE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 </a:t>
            </a:r>
            <a:r>
              <a:rPr lang="et-EE" dirty="0">
                <a:solidFill>
                  <a:schemeClr val="bg1"/>
                </a:solidFill>
              </a:rPr>
              <a:t>Kes on pildil ? Ta sündis Moskvas 5.oktoobril, 1814. aastal Venemaale ümberasunud šoti  </a:t>
            </a:r>
            <a:r>
              <a:rPr lang="et-EE" dirty="0" err="1">
                <a:solidFill>
                  <a:schemeClr val="bg1"/>
                </a:solidFill>
              </a:rPr>
              <a:t>Learmonthi</a:t>
            </a:r>
            <a:r>
              <a:rPr lang="et-EE" dirty="0">
                <a:solidFill>
                  <a:schemeClr val="bg1"/>
                </a:solidFill>
              </a:rPr>
              <a:t> aadlisuguvõsas</a:t>
            </a:r>
            <a:r>
              <a:rPr lang="et-EE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  <p:pic>
        <p:nvPicPr>
          <p:cNvPr id="6" name="Pilt 5" descr="C:\Users\Kasutaja\Desktop\Mikhail_lermonto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07" y="2780928"/>
            <a:ext cx="2191385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0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13.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Mihhail </a:t>
            </a:r>
            <a:r>
              <a:rPr lang="et-EE" dirty="0" err="1">
                <a:solidFill>
                  <a:schemeClr val="bg1"/>
                </a:solidFill>
              </a:rPr>
              <a:t>Lermontov</a:t>
            </a:r>
            <a:r>
              <a:rPr lang="et-EE" dirty="0">
                <a:solidFill>
                  <a:schemeClr val="bg1"/>
                </a:solidFill>
              </a:rPr>
              <a:t>, vene luuletaja 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1. Kirjandus (Kai </a:t>
            </a:r>
            <a:r>
              <a:rPr lang="et-EE" dirty="0" err="1" smtClean="0">
                <a:solidFill>
                  <a:schemeClr val="bg1"/>
                </a:solidFill>
              </a:rPr>
              <a:t>Oidermaa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Kes eesti kirjanikest on kasutanud pseudonüümi </a:t>
            </a: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Mari </a:t>
            </a:r>
            <a:r>
              <a:rPr lang="et-EE" dirty="0">
                <a:solidFill>
                  <a:schemeClr val="bg1"/>
                </a:solidFill>
              </a:rPr>
              <a:t>Muru ?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 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14</a:t>
            </a:r>
            <a:r>
              <a:rPr lang="et-EE" dirty="0">
                <a:solidFill>
                  <a:schemeClr val="bg1"/>
                </a:solidFill>
              </a:rPr>
              <a:t>. Ajalugu </a:t>
            </a:r>
            <a:r>
              <a:rPr lang="et-EE" dirty="0" smtClean="0">
                <a:solidFill>
                  <a:schemeClr val="bg1"/>
                </a:solidFill>
              </a:rPr>
              <a:t>(Anne-Ly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Kas </a:t>
            </a:r>
            <a:r>
              <a:rPr lang="et-EE" dirty="0" err="1">
                <a:solidFill>
                  <a:schemeClr val="bg1"/>
                </a:solidFill>
              </a:rPr>
              <a:t>Maidsepäeva</a:t>
            </a:r>
            <a:r>
              <a:rPr lang="et-EE" dirty="0">
                <a:solidFill>
                  <a:schemeClr val="bg1"/>
                </a:solidFill>
              </a:rPr>
              <a:t> lahingus 1217.a kandsid hobused hobuseraudu?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14.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EI ,sest rauda küll maailmas tunti, kuid eestlased võtsid raua laiemalt kasutusele oluliselt hiljem muust maailmast. Raua võidukäik algas umbkaudu 1500 a tagasi. Nii väidab EPA professor Rudolf Säre.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15. </a:t>
            </a:r>
            <a:r>
              <a:rPr lang="et-EE" dirty="0">
                <a:solidFill>
                  <a:schemeClr val="bg1"/>
                </a:solidFill>
              </a:rPr>
              <a:t>Ettevõtlus, majandus </a:t>
            </a:r>
            <a:r>
              <a:rPr lang="et-EE" dirty="0" smtClean="0">
                <a:solidFill>
                  <a:schemeClr val="bg1"/>
                </a:solidFill>
              </a:rPr>
              <a:t>(Piia Mänd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Alampalk 2019. a on Eestis …. €, Lätis … € ja Leedus … €. 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Järjesta riigid alampalga suuruse järgi alates suurimast ja lõpetades väikseima alampalgaga.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Iga õigesti märgitud riik annab 1 punkti!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 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15.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1. Leedu 555 €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2</a:t>
            </a:r>
            <a:r>
              <a:rPr lang="et-EE" dirty="0">
                <a:solidFill>
                  <a:schemeClr val="bg1"/>
                </a:solidFill>
              </a:rPr>
              <a:t>. Eesti 540 €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3</a:t>
            </a:r>
            <a:r>
              <a:rPr lang="et-EE" dirty="0">
                <a:solidFill>
                  <a:schemeClr val="bg1"/>
                </a:solidFill>
              </a:rPr>
              <a:t>.  Läti 430 €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Allikas: </a:t>
            </a:r>
            <a:r>
              <a:rPr lang="et-EE" u="sng" dirty="0">
                <a:solidFill>
                  <a:schemeClr val="bg1"/>
                </a:solidFill>
              </a:rPr>
              <a:t>https://www.palgainfo.ee/kasulikku/alampalk-statistika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                   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10972800" cy="711081"/>
          </a:xfrm>
        </p:spPr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16</a:t>
            </a:r>
            <a:r>
              <a:rPr lang="et-EE" dirty="0">
                <a:solidFill>
                  <a:schemeClr val="bg1"/>
                </a:solidFill>
              </a:rPr>
              <a:t>. Loodus, geograafia (Anneli </a:t>
            </a:r>
            <a:r>
              <a:rPr lang="et-EE" dirty="0" err="1">
                <a:solidFill>
                  <a:schemeClr val="bg1"/>
                </a:solidFill>
              </a:rPr>
              <a:t>Sims</a:t>
            </a:r>
            <a:r>
              <a:rPr lang="et-EE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Mis maakonnas asuvad järgnevad külad: </a:t>
            </a:r>
          </a:p>
          <a:p>
            <a:pPr marL="0" indent="0" algn="ctr">
              <a:buNone/>
            </a:pPr>
            <a:r>
              <a:rPr lang="et-EE" u="sng" dirty="0" err="1" smtClean="0">
                <a:solidFill>
                  <a:schemeClr val="bg1"/>
                </a:solidFill>
                <a:hlinkClick r:id="rId5" tooltip="Endla (Saaremaa)"/>
              </a:rPr>
              <a:t>Endla</a:t>
            </a:r>
            <a:r>
              <a:rPr lang="et-EE" u="sng" dirty="0" err="1">
                <a:solidFill>
                  <a:schemeClr val="bg1"/>
                </a:solidFill>
              </a:rPr>
              <a:t>,</a:t>
            </a:r>
            <a:r>
              <a:rPr lang="et-EE" u="sng" dirty="0" err="1" smtClean="0">
                <a:solidFill>
                  <a:schemeClr val="bg1"/>
                </a:solidFill>
                <a:hlinkClick r:id="rId6" tooltip="Ennu"/>
              </a:rPr>
              <a:t>Ennu</a:t>
            </a:r>
            <a:r>
              <a:rPr lang="et-EE" u="sng" dirty="0">
                <a:solidFill>
                  <a:schemeClr val="bg1"/>
                </a:solidFill>
              </a:rPr>
              <a:t>, </a:t>
            </a:r>
            <a:r>
              <a:rPr lang="et-EE" u="sng" dirty="0">
                <a:solidFill>
                  <a:schemeClr val="bg1"/>
                </a:solidFill>
                <a:hlinkClick r:id="rId7" tooltip="Jaani"/>
              </a:rPr>
              <a:t>Jaani</a:t>
            </a:r>
            <a:r>
              <a:rPr lang="et-EE" u="sng" dirty="0">
                <a:solidFill>
                  <a:schemeClr val="bg1"/>
                </a:solidFill>
              </a:rPr>
              <a:t>, </a:t>
            </a:r>
            <a:r>
              <a:rPr lang="et-EE" u="sng" dirty="0">
                <a:solidFill>
                  <a:schemeClr val="bg1"/>
                </a:solidFill>
                <a:hlinkClick r:id="rId8" tooltip="Kaisa"/>
              </a:rPr>
              <a:t>Kaisa</a:t>
            </a:r>
            <a:r>
              <a:rPr lang="et-EE" u="sng" dirty="0">
                <a:solidFill>
                  <a:schemeClr val="bg1"/>
                </a:solidFill>
              </a:rPr>
              <a:t>, </a:t>
            </a:r>
            <a:r>
              <a:rPr lang="et-EE" u="sng" dirty="0">
                <a:solidFill>
                  <a:schemeClr val="bg1"/>
                </a:solidFill>
                <a:hlinkClick r:id="rId9" tooltip="Kalju (Valjala)"/>
              </a:rPr>
              <a:t>Kalju</a:t>
            </a:r>
            <a:r>
              <a:rPr lang="et-EE" u="sng" dirty="0">
                <a:solidFill>
                  <a:schemeClr val="bg1"/>
                </a:solidFill>
              </a:rPr>
              <a:t>, </a:t>
            </a:r>
            <a:r>
              <a:rPr lang="et-EE" u="sng" dirty="0">
                <a:solidFill>
                  <a:schemeClr val="bg1"/>
                </a:solidFill>
                <a:hlinkClick r:id="rId10" tooltip="Kalli"/>
              </a:rPr>
              <a:t>Kalli</a:t>
            </a:r>
            <a:r>
              <a:rPr lang="et-EE" u="sng" dirty="0">
                <a:solidFill>
                  <a:schemeClr val="bg1"/>
                </a:solidFill>
              </a:rPr>
              <a:t>, </a:t>
            </a:r>
            <a:r>
              <a:rPr lang="et-EE" u="sng" dirty="0">
                <a:solidFill>
                  <a:schemeClr val="bg1"/>
                </a:solidFill>
                <a:hlinkClick r:id="rId11" tooltip="Neeme (Saaremaa)"/>
              </a:rPr>
              <a:t>Neeme</a:t>
            </a:r>
            <a:r>
              <a:rPr lang="et-EE" u="sng" dirty="0">
                <a:solidFill>
                  <a:schemeClr val="bg1"/>
                </a:solidFill>
              </a:rPr>
              <a:t> ja </a:t>
            </a:r>
            <a:r>
              <a:rPr lang="et-EE" u="sng" dirty="0">
                <a:solidFill>
                  <a:schemeClr val="bg1"/>
                </a:solidFill>
                <a:hlinkClick r:id="rId12" tooltip="Oti (Saaremaa)"/>
              </a:rPr>
              <a:t>Oti</a:t>
            </a:r>
            <a:r>
              <a:rPr lang="et-EE" dirty="0">
                <a:solidFill>
                  <a:schemeClr val="bg1"/>
                </a:solidFill>
              </a:rPr>
              <a:t>, aga ka Käo, Kuke, Oina ja Pulli?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465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16.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Saare maakonnas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Allikas: </a:t>
            </a:r>
            <a:r>
              <a:rPr lang="et-EE" u="sng" dirty="0">
                <a:solidFill>
                  <a:schemeClr val="bg1"/>
                </a:solidFill>
                <a:hlinkClick r:id="rId5"/>
              </a:rPr>
              <a:t>https://et.wikipedia.org/wiki/Saare_maakond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17</a:t>
            </a:r>
            <a:r>
              <a:rPr lang="et-EE" dirty="0">
                <a:solidFill>
                  <a:schemeClr val="bg1"/>
                </a:solidFill>
              </a:rPr>
              <a:t>. Kultuur </a:t>
            </a:r>
            <a:r>
              <a:rPr lang="et-EE" dirty="0" smtClean="0">
                <a:solidFill>
                  <a:schemeClr val="bg1"/>
                </a:solidFill>
              </a:rPr>
              <a:t>(Anne-Ly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Kes meist ei oleks näinud MÕMMI JA AABITSA seiklusi. Selle legendaarse lastesaatega on üles kasvanud mitu põlvkonda lapsi. Lavastaja Kaarel </a:t>
            </a:r>
            <a:r>
              <a:rPr lang="et-EE" dirty="0" err="1">
                <a:solidFill>
                  <a:schemeClr val="bg1"/>
                </a:solidFill>
              </a:rPr>
              <a:t>Kilvet</a:t>
            </a:r>
            <a:r>
              <a:rPr lang="et-EE" dirty="0">
                <a:solidFill>
                  <a:schemeClr val="bg1"/>
                </a:solidFill>
              </a:rPr>
              <a:t> ja autor </a:t>
            </a:r>
            <a:r>
              <a:rPr lang="et-EE" dirty="0" err="1">
                <a:solidFill>
                  <a:schemeClr val="bg1"/>
                </a:solidFill>
              </a:rPr>
              <a:t>Heljo</a:t>
            </a:r>
            <a:r>
              <a:rPr lang="et-EE" dirty="0">
                <a:solidFill>
                  <a:schemeClr val="bg1"/>
                </a:solidFill>
              </a:rPr>
              <a:t> Mänd on teinud unustamatu etenduse. Kes kirjutas aga sellele Mõmmiperele muusika?</a:t>
            </a:r>
          </a:p>
          <a:p>
            <a:pPr marL="0" indent="0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17.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Tõnis Kõrvits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18. </a:t>
            </a:r>
            <a:r>
              <a:rPr lang="fi-FI" dirty="0" err="1">
                <a:solidFill>
                  <a:schemeClr val="bg1"/>
                </a:solidFill>
              </a:rPr>
              <a:t>Kes</a:t>
            </a:r>
            <a:r>
              <a:rPr lang="fi-FI" dirty="0">
                <a:solidFill>
                  <a:schemeClr val="bg1"/>
                </a:solidFill>
              </a:rPr>
              <a:t> on </a:t>
            </a:r>
            <a:r>
              <a:rPr lang="fi-FI" dirty="0" err="1">
                <a:solidFill>
                  <a:schemeClr val="bg1"/>
                </a:solidFill>
              </a:rPr>
              <a:t>kes</a:t>
            </a:r>
            <a:r>
              <a:rPr lang="fi-FI" dirty="0">
                <a:solidFill>
                  <a:schemeClr val="bg1"/>
                </a:solidFill>
              </a:rPr>
              <a:t>? (</a:t>
            </a:r>
            <a:r>
              <a:rPr lang="fi-FI" dirty="0" err="1">
                <a:solidFill>
                  <a:schemeClr val="bg1"/>
                </a:solidFill>
              </a:rPr>
              <a:t>Sirje</a:t>
            </a:r>
            <a:r>
              <a:rPr lang="fi-FI" dirty="0">
                <a:solidFill>
                  <a:schemeClr val="bg1"/>
                </a:solidFill>
              </a:rPr>
              <a:t> Põder)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t-EE" sz="5100" dirty="0">
                <a:solidFill>
                  <a:schemeClr val="bg1"/>
                </a:solidFill>
              </a:rPr>
              <a:t>Ühe tuntud multika kangelased kannavad originaalkeeles nimesid: </a:t>
            </a:r>
            <a:r>
              <a:rPr lang="et-EE" sz="5100" dirty="0" err="1">
                <a:solidFill>
                  <a:schemeClr val="bg1"/>
                </a:solidFill>
              </a:rPr>
              <a:t>Špagetka</a:t>
            </a:r>
            <a:r>
              <a:rPr lang="et-EE" sz="5100" dirty="0">
                <a:solidFill>
                  <a:schemeClr val="bg1"/>
                </a:solidFill>
              </a:rPr>
              <a:t> ja </a:t>
            </a:r>
            <a:r>
              <a:rPr lang="et-EE" sz="5100" dirty="0" err="1">
                <a:solidFill>
                  <a:schemeClr val="bg1"/>
                </a:solidFill>
              </a:rPr>
              <a:t>Štafik</a:t>
            </a:r>
            <a:r>
              <a:rPr lang="et-EE" sz="5100" dirty="0">
                <a:solidFill>
                  <a:schemeClr val="bg1"/>
                </a:solidFill>
              </a:rPr>
              <a:t>. </a:t>
            </a:r>
            <a:endParaRPr lang="et-EE" sz="51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sz="5100" dirty="0" smtClean="0">
                <a:solidFill>
                  <a:schemeClr val="bg1"/>
                </a:solidFill>
              </a:rPr>
              <a:t>Kuidas </a:t>
            </a:r>
            <a:r>
              <a:rPr lang="et-EE" sz="5100" dirty="0">
                <a:solidFill>
                  <a:schemeClr val="bg1"/>
                </a:solidFill>
              </a:rPr>
              <a:t>on need tegelased tuttavad meile?</a:t>
            </a:r>
          </a:p>
          <a:p>
            <a:pPr marL="0" indent="0">
              <a:buNone/>
            </a:pPr>
            <a:r>
              <a:rPr lang="et-EE" sz="4600" dirty="0"/>
              <a:t> </a:t>
            </a:r>
          </a:p>
          <a:p>
            <a:pPr algn="ctr"/>
            <a:endParaRPr lang="et-EE" sz="4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1775520" y="112474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 </a:t>
            </a:r>
            <a:endParaRPr lang="et-E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18.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Must ja valge koer Tsehhi multikast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Kati </a:t>
            </a:r>
            <a:r>
              <a:rPr lang="et-EE" dirty="0" err="1">
                <a:solidFill>
                  <a:schemeClr val="bg1"/>
                </a:solidFill>
              </a:rPr>
              <a:t>Saara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Vatmann</a:t>
            </a:r>
            <a:r>
              <a:rPr lang="et-EE" dirty="0" smtClean="0">
                <a:solidFill>
                  <a:schemeClr val="bg1"/>
                </a:solidFill>
              </a:rPr>
              <a:t> - </a:t>
            </a:r>
            <a:r>
              <a:rPr lang="et-EE" dirty="0" err="1" smtClean="0">
                <a:solidFill>
                  <a:schemeClr val="bg1"/>
                </a:solidFill>
              </a:rPr>
              <a:t>Murutar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19. </a:t>
            </a:r>
            <a:r>
              <a:rPr lang="fi-FI" dirty="0" err="1">
                <a:solidFill>
                  <a:schemeClr val="bg1"/>
                </a:solidFill>
              </a:rPr>
              <a:t>Sise</a:t>
            </a:r>
            <a:r>
              <a:rPr lang="fi-FI" dirty="0">
                <a:solidFill>
                  <a:schemeClr val="bg1"/>
                </a:solidFill>
              </a:rPr>
              <a:t>- ja </a:t>
            </a:r>
            <a:r>
              <a:rPr lang="fi-FI" dirty="0" err="1">
                <a:solidFill>
                  <a:schemeClr val="bg1"/>
                </a:solidFill>
              </a:rPr>
              <a:t>välispoliitika</a:t>
            </a:r>
            <a:r>
              <a:rPr lang="fi-FI" dirty="0">
                <a:solidFill>
                  <a:schemeClr val="bg1"/>
                </a:solidFill>
              </a:rPr>
              <a:t> (</a:t>
            </a:r>
            <a:r>
              <a:rPr lang="fi-FI" dirty="0" err="1">
                <a:solidFill>
                  <a:schemeClr val="bg1"/>
                </a:solidFill>
              </a:rPr>
              <a:t>Urve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Mukk</a:t>
            </a:r>
            <a:r>
              <a:rPr lang="fi-FI" dirty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Kui suure osa (mitu %) kõigist sündidest 2018. aastal moodustasid kokku kolmanda ja rohkemate laste sünnid?</a:t>
            </a:r>
          </a:p>
          <a:p>
            <a:pPr algn="ctr"/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19.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26% .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2018. a oli üle 500 sünni rohkem võrreldes 2017. Hakkas kehtima kolme ja enama lapsega pere toetus. Esialgsetel andmetel 2019.a I poolaastal 30% rohkem sünde võrreldes 2017. a sama perioodiga. /</a:t>
            </a:r>
            <a:r>
              <a:rPr lang="et-EE" dirty="0" err="1">
                <a:solidFill>
                  <a:schemeClr val="bg1"/>
                </a:solidFill>
              </a:rPr>
              <a:t>Aimar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Altosaar</a:t>
            </a:r>
            <a:r>
              <a:rPr lang="et-EE" dirty="0">
                <a:solidFill>
                  <a:schemeClr val="bg1"/>
                </a:solidFill>
              </a:rPr>
              <a:t>/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Allikas: Meie Eesti. Postimees. 2.10.2019. lk 19. </a:t>
            </a:r>
          </a:p>
          <a:p>
            <a:pPr marL="0" indent="0" algn="ctr">
              <a:buNone/>
            </a:pPr>
            <a:r>
              <a:rPr lang="et-EE" b="1" dirty="0" smtClean="0">
                <a:solidFill>
                  <a:schemeClr val="bg1"/>
                </a:solidFill>
              </a:rPr>
              <a:t> 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20</a:t>
            </a:r>
            <a:r>
              <a:rPr lang="et-EE" dirty="0">
                <a:solidFill>
                  <a:schemeClr val="bg1"/>
                </a:solidFill>
              </a:rPr>
              <a:t>. Muusika </a:t>
            </a:r>
            <a:r>
              <a:rPr lang="et-EE" dirty="0" smtClean="0">
                <a:solidFill>
                  <a:schemeClr val="bg1"/>
                </a:solidFill>
              </a:rPr>
              <a:t>(</a:t>
            </a:r>
            <a:r>
              <a:rPr lang="et-EE" dirty="0" smtClean="0">
                <a:solidFill>
                  <a:schemeClr val="bg1"/>
                </a:solidFill>
              </a:rPr>
              <a:t>Anne – 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Ansambel Apelsini jaoks kirjutatud laul,, </a:t>
            </a:r>
            <a:r>
              <a:rPr lang="et-EE" dirty="0" err="1">
                <a:solidFill>
                  <a:schemeClr val="bg1"/>
                </a:solidFill>
              </a:rPr>
              <a:t>Jambolaia</a:t>
            </a:r>
            <a:r>
              <a:rPr lang="et-EE" dirty="0">
                <a:solidFill>
                  <a:schemeClr val="bg1"/>
                </a:solidFill>
              </a:rPr>
              <a:t>,, ei vaja tutvustamist. Kas teate selle laulu sõnade autorit  ja mida tähendab see sõna tegelikult.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20.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Sõnade autor  Reet </a:t>
            </a:r>
            <a:r>
              <a:rPr lang="et-EE" dirty="0" err="1">
                <a:solidFill>
                  <a:schemeClr val="bg1"/>
                </a:solidFill>
              </a:rPr>
              <a:t>Linna(</a:t>
            </a:r>
            <a:r>
              <a:rPr lang="et-EE" dirty="0">
                <a:solidFill>
                  <a:schemeClr val="bg1"/>
                </a:solidFill>
              </a:rPr>
              <a:t> kokku kirjutanud üle 300 laulsõnad</a:t>
            </a:r>
            <a:r>
              <a:rPr lang="et-EE" dirty="0" smtClean="0">
                <a:solidFill>
                  <a:schemeClr val="bg1"/>
                </a:solidFill>
              </a:rPr>
              <a:t>).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Jambolaya-</a:t>
            </a:r>
            <a:r>
              <a:rPr lang="et-EE" dirty="0">
                <a:solidFill>
                  <a:schemeClr val="bg1"/>
                </a:solidFill>
              </a:rPr>
              <a:t> teatud toit-panniroog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b="1" dirty="0" smtClean="0">
                <a:solidFill>
                  <a:schemeClr val="bg1"/>
                </a:solidFill>
              </a:rPr>
              <a:t> 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21</a:t>
            </a:r>
            <a:r>
              <a:rPr lang="et-EE" dirty="0">
                <a:solidFill>
                  <a:schemeClr val="bg1"/>
                </a:solidFill>
              </a:rPr>
              <a:t>. Sport (Sirje Põder)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Berliini Olümpiamängudel 1936. aastal sai Kristjan Palusalu kuulda hümni kolmel korral. Kahel korral oli selleks Eesti hümn, ühel korral aga ... hümn. Mis riigi hümni ekslikult Palusalule mängiti?</a:t>
            </a:r>
          </a:p>
          <a:p>
            <a:pPr marL="0" lv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a) Saksamaa</a:t>
            </a:r>
            <a:endParaRPr lang="et-EE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b) Läti</a:t>
            </a:r>
            <a:endParaRPr lang="et-EE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c) Türgi</a:t>
            </a:r>
            <a:endParaRPr lang="et-EE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d) Brasiilia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21.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Türgi</a:t>
            </a:r>
            <a:r>
              <a:rPr lang="et-EE" dirty="0">
                <a:solidFill>
                  <a:schemeClr val="bg1"/>
                </a:solidFill>
              </a:rPr>
              <a:t> 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22. </a:t>
            </a:r>
            <a:r>
              <a:rPr lang="fi-FI" dirty="0" err="1">
                <a:solidFill>
                  <a:schemeClr val="bg1"/>
                </a:solidFill>
              </a:rPr>
              <a:t>Eestlased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laias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maailmas</a:t>
            </a:r>
            <a:r>
              <a:rPr lang="fi-FI" dirty="0">
                <a:solidFill>
                  <a:schemeClr val="bg1"/>
                </a:solidFill>
              </a:rPr>
              <a:t> (Kai </a:t>
            </a:r>
            <a:r>
              <a:rPr lang="fi-FI" dirty="0" err="1">
                <a:solidFill>
                  <a:schemeClr val="bg1"/>
                </a:solidFill>
              </a:rPr>
              <a:t>Oidermaa</a:t>
            </a:r>
            <a:r>
              <a:rPr lang="fi-FI" dirty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Eesti kaitsetööstusettevõtted tutvustasid Abu Dhabis innovaatilisi militaarlahendusi, milles seisneb nende lahenduste eesmärk? 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22.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Eesmärk on vähendada inimeste arvu nii lahinguväljal kui ka näiteks piirivalves.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23</a:t>
            </a:r>
            <a:r>
              <a:rPr lang="et-EE" dirty="0">
                <a:solidFill>
                  <a:schemeClr val="bg1"/>
                </a:solidFill>
              </a:rPr>
              <a:t>. Viljandi vald (Urve Mukk)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 err="1">
                <a:solidFill>
                  <a:schemeClr val="bg1"/>
                </a:solidFill>
              </a:rPr>
              <a:t>Heimtalis</a:t>
            </a:r>
            <a:r>
              <a:rPr lang="et-EE" dirty="0">
                <a:solidFill>
                  <a:schemeClr val="bg1"/>
                </a:solidFill>
              </a:rPr>
              <a:t> on palju panustatud mõisakompleksi säilitamisse. Unustusse oli jäänud 185. aasta tagune </a:t>
            </a:r>
            <a:r>
              <a:rPr lang="et-EE" dirty="0" err="1">
                <a:solidFill>
                  <a:schemeClr val="bg1"/>
                </a:solidFill>
              </a:rPr>
              <a:t>von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Siversite</a:t>
            </a:r>
            <a:r>
              <a:rPr lang="et-EE" dirty="0">
                <a:solidFill>
                  <a:schemeClr val="bg1"/>
                </a:solidFill>
              </a:rPr>
              <a:t> perekonnakalmistu. Viimasel aastal on seda viga parandatud. Millise otsuse järel/mis oli ajendiks, et hakati eraldi kalmistuid rajama?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23.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35360" y="1268760"/>
            <a:ext cx="10972800" cy="498773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Kalmistud on rajatud pärast kirik(u)aeda matmise keelustamist.  </a:t>
            </a:r>
            <a:r>
              <a:rPr lang="et-EE" dirty="0" smtClean="0">
                <a:solidFill>
                  <a:schemeClr val="bg1"/>
                </a:solidFill>
              </a:rPr>
              <a:t>        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Erakalmistu oli kombeks rajada mõisakeskuse lähedusse kaunisse paika, kus on rahu ja vaikus. Nii on </a:t>
            </a:r>
            <a:r>
              <a:rPr lang="et-EE" dirty="0" err="1">
                <a:solidFill>
                  <a:schemeClr val="bg1"/>
                </a:solidFill>
              </a:rPr>
              <a:t>von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Siversite</a:t>
            </a:r>
            <a:r>
              <a:rPr lang="et-EE" dirty="0">
                <a:solidFill>
                  <a:schemeClr val="bg1"/>
                </a:solidFill>
              </a:rPr>
              <a:t> kalmistu rajatud parkmetsa piirile. 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Allikas: Viljandi Valla Teataja nr 6. Juuni 2019, lk 6. </a:t>
            </a:r>
          </a:p>
          <a:p>
            <a:pPr marL="0" indent="0">
              <a:buNone/>
            </a:pPr>
            <a:r>
              <a:rPr lang="et-EE" u="sng" dirty="0">
                <a:solidFill>
                  <a:schemeClr val="bg1"/>
                </a:solidFill>
                <a:hlinkClick r:id="rId5"/>
              </a:rPr>
              <a:t>https://www.viljandivald.ee/documents/11546/23019885/Viljandivald_juuni.pdf/8b2b0457-37d5-4bd0-82ee-47468766f977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Viljandimaa kirikaedu pärast 18. sajandit enam kalmistutena kasutatud ei ole ning enamasti pole säilinud ka hauatähiseid. </a:t>
            </a:r>
            <a:r>
              <a:rPr lang="et-EE" u="sng" dirty="0">
                <a:solidFill>
                  <a:schemeClr val="bg1"/>
                </a:solidFill>
                <a:hlinkClick r:id="rId6"/>
              </a:rPr>
              <a:t>https://www.muinsuskaitseamet.ee/sites/default/files/content-editors/teadustood/elis_tiidu_muinsuskaitse_teadustoo.pdf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b="1" dirty="0">
                <a:solidFill>
                  <a:schemeClr val="bg1"/>
                </a:solidFill>
              </a:rPr>
              <a:t> 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2. Ajalugu (Anne-Ly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138429"/>
            <a:ext cx="10972800" cy="4987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Millise valdkonna ministeeriumi on Eestis juhtinud mitmed ,,faunaesindajad“?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* 1928-1929-Aleksander Oinas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*1933-Peeter Kurvits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*nõukogude ajal 1050-1967 Anatoli Tihane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* iseseisvuse taastunud Eestis Heiki Kranich </a:t>
            </a:r>
            <a:r>
              <a:rPr lang="et-EE" dirty="0" smtClean="0">
                <a:solidFill>
                  <a:schemeClr val="bg1"/>
                </a:solidFill>
              </a:rPr>
              <a:t>1994 (saksa    keeles </a:t>
            </a:r>
            <a:r>
              <a:rPr lang="et-EE" dirty="0">
                <a:solidFill>
                  <a:schemeClr val="bg1"/>
                </a:solidFill>
              </a:rPr>
              <a:t>tähendab Kranich sookurge) 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24</a:t>
            </a:r>
            <a:r>
              <a:rPr lang="et-EE" dirty="0">
                <a:solidFill>
                  <a:schemeClr val="bg1"/>
                </a:solidFill>
              </a:rPr>
              <a:t>. </a:t>
            </a:r>
            <a:r>
              <a:rPr lang="et-EE" dirty="0" err="1">
                <a:solidFill>
                  <a:schemeClr val="bg1"/>
                </a:solidFill>
              </a:rPr>
              <a:t>Varia</a:t>
            </a:r>
            <a:r>
              <a:rPr lang="et-EE" dirty="0">
                <a:solidFill>
                  <a:schemeClr val="bg1"/>
                </a:solidFill>
              </a:rPr>
              <a:t> (Sirje Põder)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Paul </a:t>
            </a:r>
            <a:r>
              <a:rPr lang="et-EE" dirty="0" err="1">
                <a:solidFill>
                  <a:schemeClr val="bg1"/>
                </a:solidFill>
              </a:rPr>
              <a:t>Kondase</a:t>
            </a:r>
            <a:r>
              <a:rPr lang="et-EE" dirty="0">
                <a:solidFill>
                  <a:schemeClr val="bg1"/>
                </a:solidFill>
              </a:rPr>
              <a:t> maali „Maasikasööjad” ainetel on Viljandi linnas 8 betoonist maasikat, mille sabad näitavad suunda </a:t>
            </a:r>
            <a:r>
              <a:rPr lang="et-EE" dirty="0" err="1">
                <a:solidFill>
                  <a:schemeClr val="bg1"/>
                </a:solidFill>
              </a:rPr>
              <a:t>Kondase</a:t>
            </a:r>
            <a:r>
              <a:rPr lang="et-EE" dirty="0">
                <a:solidFill>
                  <a:schemeClr val="bg1"/>
                </a:solidFill>
              </a:rPr>
              <a:t> keskusesse. Kus maasikad asuvad ? </a:t>
            </a:r>
          </a:p>
          <a:p>
            <a:pPr marL="0" indent="0" algn="ctr">
              <a:buNone/>
            </a:pPr>
            <a:r>
              <a:rPr lang="et-EE" b="1" dirty="0">
                <a:solidFill>
                  <a:schemeClr val="bg1"/>
                </a:solidFill>
              </a:rPr>
              <a:t>(</a:t>
            </a:r>
            <a:r>
              <a:rPr lang="et-EE" dirty="0">
                <a:solidFill>
                  <a:schemeClr val="bg1"/>
                </a:solidFill>
              </a:rPr>
              <a:t>iga äratuntavalt õige asukoht </a:t>
            </a:r>
            <a:r>
              <a:rPr lang="et-EE" b="1" dirty="0">
                <a:solidFill>
                  <a:schemeClr val="bg1"/>
                </a:solidFill>
              </a:rPr>
              <a:t>1 punkt)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24.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1) raudteejaama hoone kõrval 				</a:t>
            </a:r>
            <a:r>
              <a:rPr lang="et-EE" dirty="0" smtClean="0">
                <a:solidFill>
                  <a:schemeClr val="bg1"/>
                </a:solidFill>
              </a:rPr>
              <a:t> 2)Paalalinna </a:t>
            </a:r>
            <a:r>
              <a:rPr lang="et-EE" dirty="0">
                <a:solidFill>
                  <a:schemeClr val="bg1"/>
                </a:solidFill>
              </a:rPr>
              <a:t>kooli juures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3) </a:t>
            </a:r>
            <a:r>
              <a:rPr lang="et-EE" dirty="0" err="1">
                <a:solidFill>
                  <a:schemeClr val="bg1"/>
                </a:solidFill>
              </a:rPr>
              <a:t>Paala</a:t>
            </a:r>
            <a:r>
              <a:rPr lang="et-EE" dirty="0">
                <a:solidFill>
                  <a:schemeClr val="bg1"/>
                </a:solidFill>
              </a:rPr>
              <a:t> järve otsas jäätiseputka kõrval		</a:t>
            </a:r>
            <a:r>
              <a:rPr lang="et-EE" dirty="0" smtClean="0">
                <a:solidFill>
                  <a:schemeClr val="bg1"/>
                </a:solidFill>
              </a:rPr>
              <a:t> 4)Centrumi </a:t>
            </a:r>
            <a:r>
              <a:rPr lang="et-EE" dirty="0">
                <a:solidFill>
                  <a:schemeClr val="bg1"/>
                </a:solidFill>
              </a:rPr>
              <a:t>keskuse peaukse ees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5) Lossi ja Oru tänava nurgal </a:t>
            </a:r>
            <a:r>
              <a:rPr lang="et-EE" dirty="0" err="1">
                <a:solidFill>
                  <a:schemeClr val="bg1"/>
                </a:solidFill>
              </a:rPr>
              <a:t>Köleri</a:t>
            </a:r>
            <a:r>
              <a:rPr lang="et-EE" dirty="0">
                <a:solidFill>
                  <a:schemeClr val="bg1"/>
                </a:solidFill>
              </a:rPr>
              <a:t> monumendi lähedal  </a:t>
            </a:r>
            <a:r>
              <a:rPr lang="et-EE" dirty="0" smtClean="0">
                <a:solidFill>
                  <a:schemeClr val="bg1"/>
                </a:solidFill>
              </a:rPr>
              <a:t>6</a:t>
            </a:r>
            <a:r>
              <a:rPr lang="et-EE" dirty="0">
                <a:solidFill>
                  <a:schemeClr val="bg1"/>
                </a:solidFill>
              </a:rPr>
              <a:t>) Tasuja platsil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7) Armeenia Köögi ja </a:t>
            </a:r>
            <a:r>
              <a:rPr lang="et-EE" dirty="0" err="1">
                <a:solidFill>
                  <a:schemeClr val="bg1"/>
                </a:solidFill>
              </a:rPr>
              <a:t>Swedbanki</a:t>
            </a:r>
            <a:r>
              <a:rPr lang="et-EE" dirty="0">
                <a:solidFill>
                  <a:schemeClr val="bg1"/>
                </a:solidFill>
              </a:rPr>
              <a:t> vahel pargis		</a:t>
            </a:r>
            <a:r>
              <a:rPr lang="et-EE" dirty="0" smtClean="0">
                <a:solidFill>
                  <a:schemeClr val="bg1"/>
                </a:solidFill>
              </a:rPr>
              <a:t> 8)Kondase </a:t>
            </a:r>
            <a:r>
              <a:rPr lang="et-EE" dirty="0">
                <a:solidFill>
                  <a:schemeClr val="bg1"/>
                </a:solidFill>
              </a:rPr>
              <a:t>keskuse ees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Lisaküsimus 1 (Sirje Põder)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2019 aasta laulu- ja tantsupeol osales 978 koori ja 698 tantsurühma, umbes 35 000 esinejat.  Kui palju osalejaid oli aga 150 aastat tagasi esimesel laulupeol Tartus?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Lisaküsimuse 1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5770430" y="1772816"/>
            <a:ext cx="1549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600" dirty="0">
                <a:solidFill>
                  <a:schemeClr val="bg1"/>
                </a:solidFill>
              </a:rPr>
              <a:t>845</a:t>
            </a:r>
          </a:p>
        </p:txBody>
      </p:sp>
    </p:spTree>
    <p:extLst>
      <p:ext uri="{BB962C8B-B14F-4D97-AF65-F5344CB8AC3E}">
        <p14:creationId xmlns:p14="http://schemas.microsoft.com/office/powerpoint/2010/main" val="1272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Tähelepanu!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Järgmine mäng on 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13. novembril kell 19.00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Kärstna mõisas!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7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alkiri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422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5818654"/>
          </a:xfrm>
        </p:spPr>
        <p:txBody>
          <a:bodyPr/>
          <a:lstStyle/>
          <a:p>
            <a:pPr algn="ctr"/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6655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RAHANDUS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3.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Ettevõtlus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majandus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smtClean="0">
                <a:solidFill>
                  <a:schemeClr val="bg1"/>
                </a:solidFill>
              </a:rPr>
              <a:t>(</a:t>
            </a:r>
            <a:r>
              <a:rPr lang="et-EE" dirty="0" smtClean="0">
                <a:solidFill>
                  <a:schemeClr val="bg1"/>
                </a:solidFill>
              </a:rPr>
              <a:t>Piia Mänd</a:t>
            </a:r>
            <a:r>
              <a:rPr lang="fi-FI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 smtClean="0"/>
              <a:t>  </a:t>
            </a:r>
            <a:endParaRPr lang="et-EE" dirty="0"/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Eesti Panga 2019. aasta 3. oktoobri majandusprognoosi järgi kasvab Eesti majandus tänavu  ….. % ja järgmisel kahel aastal umbes … %. Täida lüngad!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3. Vastus</a:t>
            </a:r>
            <a:br>
              <a:rPr lang="et-EE" dirty="0" smtClean="0">
                <a:solidFill>
                  <a:schemeClr val="bg1"/>
                </a:solidFill>
              </a:rPr>
            </a:br>
            <a:r>
              <a:rPr lang="et-EE" dirty="0">
                <a:solidFill>
                  <a:schemeClr val="bg1"/>
                </a:solidFill>
              </a:rPr>
              <a:t/>
            </a:r>
            <a:br>
              <a:rPr lang="et-EE" dirty="0">
                <a:solidFill>
                  <a:schemeClr val="bg1"/>
                </a:solidFill>
              </a:rPr>
            </a:b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2019. a  3%; </a:t>
            </a: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2020</a:t>
            </a:r>
            <a:r>
              <a:rPr lang="et-EE" dirty="0">
                <a:solidFill>
                  <a:schemeClr val="bg1"/>
                </a:solidFill>
              </a:rPr>
              <a:t>.- 2021. a umbes 2 %</a:t>
            </a:r>
          </a:p>
          <a:p>
            <a:pPr marL="0" indent="0" algn="ctr">
              <a:buNone/>
            </a:pPr>
            <a:r>
              <a:rPr lang="et-EE" b="1" dirty="0">
                <a:solidFill>
                  <a:schemeClr val="bg1"/>
                </a:solidFill>
              </a:rPr>
              <a:t>Allikas:</a:t>
            </a:r>
            <a:r>
              <a:rPr lang="et-EE" b="1" dirty="0"/>
              <a:t> </a:t>
            </a:r>
            <a:r>
              <a:rPr lang="et-EE" u="sng" dirty="0">
                <a:hlinkClick r:id="rId5"/>
              </a:rPr>
              <a:t>https://www.eestipank.ee/teemad/majanduskasv</a:t>
            </a:r>
            <a:endParaRPr lang="et-EE" dirty="0"/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4. Loodus</a:t>
            </a:r>
            <a:r>
              <a:rPr lang="et-EE" dirty="0">
                <a:solidFill>
                  <a:schemeClr val="bg1"/>
                </a:solidFill>
              </a:rPr>
              <a:t>, </a:t>
            </a:r>
            <a:r>
              <a:rPr lang="et-EE" dirty="0" smtClean="0">
                <a:solidFill>
                  <a:schemeClr val="bg1"/>
                </a:solidFill>
              </a:rPr>
              <a:t>geograafia </a:t>
            </a:r>
            <a:r>
              <a:rPr lang="et-EE" dirty="0">
                <a:solidFill>
                  <a:schemeClr val="bg1"/>
                </a:solidFill>
              </a:rPr>
              <a:t>(Anneli </a:t>
            </a:r>
            <a:r>
              <a:rPr lang="et-EE" dirty="0" err="1">
                <a:solidFill>
                  <a:schemeClr val="bg1"/>
                </a:solidFill>
              </a:rPr>
              <a:t>Sims</a:t>
            </a:r>
            <a:r>
              <a:rPr lang="et-EE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Põõsaspea neemel toimunud arktiliste veelindude seire käigus vaadeldi ja pildistati 14. septembril 2019. a üht Eesti alale uut linnuliiki. </a:t>
            </a:r>
            <a:r>
              <a:rPr lang="et-EE" b="1" dirty="0">
                <a:solidFill>
                  <a:schemeClr val="bg1"/>
                </a:solidFill>
              </a:rPr>
              <a:t>Mis liigist on jutt?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/>
          </a:p>
        </p:txBody>
      </p:sp>
      <p:pic>
        <p:nvPicPr>
          <p:cNvPr id="6" name="Pilt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924944"/>
            <a:ext cx="367240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8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1281</Words>
  <Application>Microsoft Office PowerPoint</Application>
  <PresentationFormat>Kohandatud</PresentationFormat>
  <Paragraphs>193</Paragraphs>
  <Slides>56</Slides>
  <Notes>0</Notes>
  <HiddenSlides>0</HiddenSlides>
  <MMClips>0</MMClips>
  <ScaleCrop>false</ScaleCrop>
  <HeadingPairs>
    <vt:vector size="6" baseType="variant"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56</vt:i4>
      </vt:variant>
    </vt:vector>
  </HeadingPairs>
  <TitlesOfParts>
    <vt:vector size="58" baseType="lpstr">
      <vt:lpstr>Office Theme</vt:lpstr>
      <vt:lpstr>CorelDRAW</vt:lpstr>
      <vt:lpstr>PowerPointi esitlus</vt:lpstr>
      <vt:lpstr>PowerPointi esitlus</vt:lpstr>
      <vt:lpstr>1. Kirjandus (Kai Oidermaa)</vt:lpstr>
      <vt:lpstr>1. Vastus</vt:lpstr>
      <vt:lpstr>2. Ajalugu (Anne-Ly Ütsik))</vt:lpstr>
      <vt:lpstr>2. Vastus</vt:lpstr>
      <vt:lpstr>3. Ettevõtlus, majandus (Piia Mänd)</vt:lpstr>
      <vt:lpstr>3. Vastus  </vt:lpstr>
      <vt:lpstr>4. Loodus, geograafia (Anneli Sims)</vt:lpstr>
      <vt:lpstr>4. Vastus</vt:lpstr>
      <vt:lpstr>5. Kultuur (Anne-Ly Ütsik)</vt:lpstr>
      <vt:lpstr>5. Vastus</vt:lpstr>
      <vt:lpstr>6. Kes on kes?  (Sirje Põder)</vt:lpstr>
      <vt:lpstr>6. Vastus</vt:lpstr>
      <vt:lpstr>7. Sise- ja välispoliitika (Urve Mukk)</vt:lpstr>
      <vt:lpstr>7. Vastus</vt:lpstr>
      <vt:lpstr>8. Muusika (Anne – Ly Ütsik)</vt:lpstr>
      <vt:lpstr>8. Vastus</vt:lpstr>
      <vt:lpstr>9. Sport (Sirje Põder)</vt:lpstr>
      <vt:lpstr>9. Vastus</vt:lpstr>
      <vt:lpstr>10. Eestlased laias maailmas (Kai Oidermaa)</vt:lpstr>
      <vt:lpstr>10. Vastus</vt:lpstr>
      <vt:lpstr>11. Viljandi vald (Urve Mukk)</vt:lpstr>
      <vt:lpstr>11. Vastus</vt:lpstr>
      <vt:lpstr>12. Varia (Sirje Põder)</vt:lpstr>
      <vt:lpstr>12. Vastus</vt:lpstr>
      <vt:lpstr>PowerPointi esitlus</vt:lpstr>
      <vt:lpstr>13. Kirjandus (Kai Oidermaa)</vt:lpstr>
      <vt:lpstr>13. Vastus</vt:lpstr>
      <vt:lpstr>14. Ajalugu (Anne-Ly Ütsik)</vt:lpstr>
      <vt:lpstr>14. Vastus</vt:lpstr>
      <vt:lpstr>15. Ettevõtlus, majandus (Piia Mänd)</vt:lpstr>
      <vt:lpstr>15. Vastus</vt:lpstr>
      <vt:lpstr>16. Loodus, geograafia (Anneli Sims)</vt:lpstr>
      <vt:lpstr>16. Vastus</vt:lpstr>
      <vt:lpstr>17. Kultuur (Anne-Ly Ütsik)</vt:lpstr>
      <vt:lpstr>17. Vastus</vt:lpstr>
      <vt:lpstr>18. Kes on kes? (Sirje Põder)</vt:lpstr>
      <vt:lpstr>18. Vastus</vt:lpstr>
      <vt:lpstr>19. Sise- ja välispoliitika (Urve Mukk)</vt:lpstr>
      <vt:lpstr>19. Vastus</vt:lpstr>
      <vt:lpstr>20. Muusika (Anne – Ly Ütsik)</vt:lpstr>
      <vt:lpstr>20. Vastus</vt:lpstr>
      <vt:lpstr>21. Sport (Sirje Põder)</vt:lpstr>
      <vt:lpstr>21. Vastus</vt:lpstr>
      <vt:lpstr>22. Eestlased laias maailmas (Kai Oidermaa)</vt:lpstr>
      <vt:lpstr>22. Vastus</vt:lpstr>
      <vt:lpstr>23. Viljandi vald (Urve Mukk)</vt:lpstr>
      <vt:lpstr>23. Vastus</vt:lpstr>
      <vt:lpstr>24. Varia (Sirje Põder)</vt:lpstr>
      <vt:lpstr>24. Vastus</vt:lpstr>
      <vt:lpstr>Lisaküsimus 1 (Sirje Põder)</vt:lpstr>
      <vt:lpstr>Lisaküsimuse 1 vastus</vt:lpstr>
      <vt:lpstr>Tähelepanu!</vt:lpstr>
      <vt:lpstr>PowerPointi esitlus</vt:lpstr>
      <vt:lpstr>PowerPointi esitlus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2014-06-18T18:35:22Z</dcterms:created>
  <dcterms:modified xsi:type="dcterms:W3CDTF">2019-10-08T07:41:07Z</dcterms:modified>
</cp:coreProperties>
</file>