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8"/>
  </p:notesMasterIdLst>
  <p:sldIdLst>
    <p:sldId id="300" r:id="rId2"/>
    <p:sldId id="325" r:id="rId3"/>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6" r:id="rId28"/>
    <p:sldId id="332" r:id="rId29"/>
    <p:sldId id="327" r:id="rId30"/>
    <p:sldId id="328" r:id="rId31"/>
    <p:sldId id="329" r:id="rId32"/>
    <p:sldId id="330" r:id="rId33"/>
    <p:sldId id="331" r:id="rId34"/>
    <p:sldId id="333" r:id="rId35"/>
    <p:sldId id="334" r:id="rId36"/>
    <p:sldId id="335" r:id="rId37"/>
    <p:sldId id="336" r:id="rId38"/>
    <p:sldId id="33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50" r:id="rId52"/>
    <p:sldId id="351" r:id="rId53"/>
    <p:sldId id="352" r:id="rId54"/>
    <p:sldId id="354" r:id="rId55"/>
    <p:sldId id="355" r:id="rId56"/>
    <p:sldId id="353" r:id="rId57"/>
  </p:sldIdLst>
  <p:sldSz cx="12192000"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7CC9"/>
    <a:srgbClr val="DEA400"/>
    <a:srgbClr val="926F00"/>
    <a:srgbClr val="5ED802"/>
    <a:srgbClr val="66EC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1" d="100"/>
          <a:sy n="61" d="100"/>
        </p:scale>
        <p:origin x="514" y="43"/>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3/20/2019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0" y="3886200"/>
            <a:ext cx="12192000" cy="2971800"/>
          </a:xfrm>
          <a:prstGeom prst="rect">
            <a:avLst/>
          </a:prstGeom>
          <a:gradFill flip="none" rotWithShape="1">
            <a:gsLst>
              <a:gs pos="100000">
                <a:schemeClr val="bg1">
                  <a:lumMod val="65000"/>
                  <a:alpha val="53000"/>
                </a:schemeClr>
              </a:gs>
              <a:gs pos="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sz="2400">
              <a:solidFill>
                <a:prstClr val="white"/>
              </a:solidFill>
            </a:endParaRPr>
          </a:p>
        </p:txBody>
      </p:sp>
      <p:sp>
        <p:nvSpPr>
          <p:cNvPr id="2" name="Title 1"/>
          <p:cNvSpPr>
            <a:spLocks noGrp="1"/>
          </p:cNvSpPr>
          <p:nvPr>
            <p:ph type="ctrTitle"/>
          </p:nvPr>
        </p:nvSpPr>
        <p:spPr>
          <a:xfrm>
            <a:off x="914400" y="3887117"/>
            <a:ext cx="10363200"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1828800" y="4399020"/>
            <a:ext cx="8534400"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17415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4"/>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75381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84158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53502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pPr/>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57718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192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118170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05318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7"/>
            <a:ext cx="5389033"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3/20/2019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79589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3/20/2019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298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3/20/2019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81249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3"/>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6"/>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6"/>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129081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3"/>
            <a:ext cx="10972800" cy="711081"/>
          </a:xfrm>
          <a:prstGeom prst="rect">
            <a:avLst/>
          </a:prstGeom>
        </p:spPr>
        <p:txBody>
          <a:bodyPr vert="horz" lIns="121899" tIns="60949" rIns="121899" bIns="60949" rtlCol="0" anchor="ctr">
            <a:normAutofit/>
          </a:bodyPr>
          <a:lstStyle/>
          <a:p>
            <a:r>
              <a:rPr lang="en-US" dirty="0"/>
              <a:t>Click to edit Master title style</a:t>
            </a:r>
          </a:p>
        </p:txBody>
      </p:sp>
      <p:sp>
        <p:nvSpPr>
          <p:cNvPr id="3" name="Text Placeholder 2"/>
          <p:cNvSpPr>
            <a:spLocks noGrp="1"/>
          </p:cNvSpPr>
          <p:nvPr>
            <p:ph type="body" idx="1"/>
          </p:nvPr>
        </p:nvSpPr>
        <p:spPr>
          <a:xfrm>
            <a:off x="609600" y="1138429"/>
            <a:ext cx="10972800" cy="4987739"/>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pPr/>
              <a:t>3/20/2019</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vmlDrawing" Target="../drawings/vmlDrawing10.vml"/><Relationship Id="rId5" Type="http://schemas.openxmlformats.org/officeDocument/2006/relationships/hyperlink" Target="https://et.wikipedia.org/wiki/V%C3%B5ru_maakond" TargetMode="Externa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vmlDrawing" Target="../drawings/vmlDrawing11.v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vmlDrawing" Target="../drawings/vmlDrawing12.v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xml"/><Relationship Id="rId1" Type="http://schemas.openxmlformats.org/officeDocument/2006/relationships/vmlDrawing" Target="../drawings/vmlDrawing13.vml"/><Relationship Id="rId6" Type="http://schemas.openxmlformats.org/officeDocument/2006/relationships/image" Target="https://upload.wikimedia.org/wikipedia/commons/2/2b/Johan_Laidoner_NKVD.jpg" TargetMode="External"/><Relationship Id="rId5" Type="http://schemas.openxmlformats.org/officeDocument/2006/relationships/image" Target="../media/image3.jpeg"/><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vmlDrawing" Target="../drawings/vmlDrawing14.v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xml"/><Relationship Id="rId1" Type="http://schemas.openxmlformats.org/officeDocument/2006/relationships/vmlDrawing" Target="../drawings/vmlDrawing15.v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xml"/><Relationship Id="rId1" Type="http://schemas.openxmlformats.org/officeDocument/2006/relationships/vmlDrawing" Target="../drawings/vmlDrawing16.v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xml"/><Relationship Id="rId1" Type="http://schemas.openxmlformats.org/officeDocument/2006/relationships/vmlDrawing" Target="../drawings/vmlDrawing17.v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xml"/><Relationship Id="rId1" Type="http://schemas.openxmlformats.org/officeDocument/2006/relationships/vmlDrawing" Target="../drawings/vmlDrawing18.vml"/><Relationship Id="rId5" Type="http://schemas.openxmlformats.org/officeDocument/2006/relationships/image" Target="../media/image4.jpeg"/><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3.xml"/><Relationship Id="rId1" Type="http://schemas.openxmlformats.org/officeDocument/2006/relationships/vmlDrawing" Target="../drawings/vmlDrawing19.v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3.xml"/><Relationship Id="rId1" Type="http://schemas.openxmlformats.org/officeDocument/2006/relationships/vmlDrawing" Target="../drawings/vmlDrawing20.v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3.xml"/><Relationship Id="rId1" Type="http://schemas.openxmlformats.org/officeDocument/2006/relationships/vmlDrawing" Target="../drawings/vmlDrawing21.vml"/><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3.xml"/><Relationship Id="rId1" Type="http://schemas.openxmlformats.org/officeDocument/2006/relationships/vmlDrawing" Target="../drawings/vmlDrawing22.vml"/><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3.xml"/><Relationship Id="rId1" Type="http://schemas.openxmlformats.org/officeDocument/2006/relationships/vmlDrawing" Target="../drawings/vmlDrawing23.vml"/><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3.xml"/><Relationship Id="rId1" Type="http://schemas.openxmlformats.org/officeDocument/2006/relationships/vmlDrawing" Target="../drawings/vmlDrawing24.vml"/><Relationship Id="rId5" Type="http://schemas.openxmlformats.org/officeDocument/2006/relationships/hyperlink" Target="http://inx.lv/GSo" TargetMode="External"/><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3.xml"/><Relationship Id="rId1" Type="http://schemas.openxmlformats.org/officeDocument/2006/relationships/vmlDrawing" Target="../drawings/vmlDrawing25.vml"/><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3.xml"/><Relationship Id="rId1" Type="http://schemas.openxmlformats.org/officeDocument/2006/relationships/vmlDrawing" Target="../drawings/vmlDrawing26.v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xml"/><Relationship Id="rId1" Type="http://schemas.openxmlformats.org/officeDocument/2006/relationships/vmlDrawing" Target="../drawings/vmlDrawing27.vml"/><Relationship Id="rId4" Type="http://schemas.openxmlformats.org/officeDocument/2006/relationships/image" Target="../media/image1.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3.xml"/><Relationship Id="rId1" Type="http://schemas.openxmlformats.org/officeDocument/2006/relationships/vmlDrawing" Target="../drawings/vmlDrawing28.vml"/><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3.xml"/><Relationship Id="rId1" Type="http://schemas.openxmlformats.org/officeDocument/2006/relationships/vmlDrawing" Target="../drawings/vmlDrawing29.v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3.xml"/><Relationship Id="rId1" Type="http://schemas.openxmlformats.org/officeDocument/2006/relationships/vmlDrawing" Target="../drawings/vmlDrawing30.vml"/><Relationship Id="rId4" Type="http://schemas.openxmlformats.org/officeDocument/2006/relationships/image" Target="../media/image1.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3.xml"/><Relationship Id="rId1" Type="http://schemas.openxmlformats.org/officeDocument/2006/relationships/vmlDrawing" Target="../drawings/vmlDrawing31.vml"/><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3.xml"/><Relationship Id="rId1" Type="http://schemas.openxmlformats.org/officeDocument/2006/relationships/vmlDrawing" Target="../drawings/vmlDrawing32.vml"/><Relationship Id="rId4" Type="http://schemas.openxmlformats.org/officeDocument/2006/relationships/image" Target="../media/image1.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3.xml"/><Relationship Id="rId1" Type="http://schemas.openxmlformats.org/officeDocument/2006/relationships/vmlDrawing" Target="../drawings/vmlDrawing33.vml"/><Relationship Id="rId5" Type="http://schemas.openxmlformats.org/officeDocument/2006/relationships/image" Target="../media/image5.jpeg"/><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3.xml"/><Relationship Id="rId1" Type="http://schemas.openxmlformats.org/officeDocument/2006/relationships/vmlDrawing" Target="../drawings/vmlDrawing34.vml"/><Relationship Id="rId4" Type="http://schemas.openxmlformats.org/officeDocument/2006/relationships/image" Target="../media/image1.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3.xml"/><Relationship Id="rId1" Type="http://schemas.openxmlformats.org/officeDocument/2006/relationships/vmlDrawing" Target="../drawings/vmlDrawing35.vml"/><Relationship Id="rId6" Type="http://schemas.openxmlformats.org/officeDocument/2006/relationships/image" Target="../media/image6.jpeg"/><Relationship Id="rId5" Type="http://schemas.openxmlformats.org/officeDocument/2006/relationships/hyperlink" Target="https://www.westestonia.ee/magnetid/objekt/a/ristna-looduskeskus-ja-merekaubamaja/" TargetMode="External"/><Relationship Id="rId4" Type="http://schemas.openxmlformats.org/officeDocument/2006/relationships/image" Target="../media/image1.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3.xml"/><Relationship Id="rId1" Type="http://schemas.openxmlformats.org/officeDocument/2006/relationships/vmlDrawing" Target="../drawings/vmlDrawing36.vml"/><Relationship Id="rId4" Type="http://schemas.openxmlformats.org/officeDocument/2006/relationships/image" Target="../media/image1.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3.xml"/><Relationship Id="rId1" Type="http://schemas.openxmlformats.org/officeDocument/2006/relationships/vmlDrawing" Target="../drawings/vmlDrawing37.vml"/><Relationship Id="rId4" Type="http://schemas.openxmlformats.org/officeDocument/2006/relationships/image" Target="../media/image1.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3.xml"/><Relationship Id="rId1" Type="http://schemas.openxmlformats.org/officeDocument/2006/relationships/vmlDrawing" Target="../drawings/vmlDrawing38.vml"/><Relationship Id="rId6" Type="http://schemas.openxmlformats.org/officeDocument/2006/relationships/image" Target="https://kajakallas.ee/wp-content/uploads/2014/04/image0058-441x600.jpg" TargetMode="External"/><Relationship Id="rId5" Type="http://schemas.openxmlformats.org/officeDocument/2006/relationships/image" Target="../media/image7.jpeg"/><Relationship Id="rId4" Type="http://schemas.openxmlformats.org/officeDocument/2006/relationships/image" Target="../media/image1.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3.xml"/><Relationship Id="rId1" Type="http://schemas.openxmlformats.org/officeDocument/2006/relationships/vmlDrawing" Target="../drawings/vmlDrawing39.v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3.xml"/><Relationship Id="rId1" Type="http://schemas.openxmlformats.org/officeDocument/2006/relationships/vmlDrawing" Target="../drawings/vmlDrawing40.vml"/><Relationship Id="rId4" Type="http://schemas.openxmlformats.org/officeDocument/2006/relationships/image" Target="../media/image1.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3.xml"/><Relationship Id="rId1" Type="http://schemas.openxmlformats.org/officeDocument/2006/relationships/vmlDrawing" Target="../drawings/vmlDrawing41.vml"/><Relationship Id="rId4" Type="http://schemas.openxmlformats.org/officeDocument/2006/relationships/image" Target="../media/image1.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3.xml"/><Relationship Id="rId1" Type="http://schemas.openxmlformats.org/officeDocument/2006/relationships/vmlDrawing" Target="../drawings/vmlDrawing42.vml"/><Relationship Id="rId4" Type="http://schemas.openxmlformats.org/officeDocument/2006/relationships/image" Target="../media/image1.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3.xml"/><Relationship Id="rId1" Type="http://schemas.openxmlformats.org/officeDocument/2006/relationships/vmlDrawing" Target="../drawings/vmlDrawing43.vml"/><Relationship Id="rId5" Type="http://schemas.openxmlformats.org/officeDocument/2006/relationships/image" Target="../media/image8.jpeg"/><Relationship Id="rId4" Type="http://schemas.openxmlformats.org/officeDocument/2006/relationships/image" Target="../media/image1.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3.xml"/><Relationship Id="rId1" Type="http://schemas.openxmlformats.org/officeDocument/2006/relationships/vmlDrawing" Target="../drawings/vmlDrawing44.vml"/><Relationship Id="rId4" Type="http://schemas.openxmlformats.org/officeDocument/2006/relationships/image" Target="../media/image1.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3.xml"/><Relationship Id="rId1" Type="http://schemas.openxmlformats.org/officeDocument/2006/relationships/vmlDrawing" Target="../drawings/vmlDrawing45.vml"/><Relationship Id="rId4" Type="http://schemas.openxmlformats.org/officeDocument/2006/relationships/image" Target="../media/image1.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3.xml"/><Relationship Id="rId1" Type="http://schemas.openxmlformats.org/officeDocument/2006/relationships/vmlDrawing" Target="../drawings/vmlDrawing46.vml"/><Relationship Id="rId4" Type="http://schemas.openxmlformats.org/officeDocument/2006/relationships/image" Target="../media/image1.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3.xml"/><Relationship Id="rId1" Type="http://schemas.openxmlformats.org/officeDocument/2006/relationships/vmlDrawing" Target="../drawings/vmlDrawing47.vml"/><Relationship Id="rId4" Type="http://schemas.openxmlformats.org/officeDocument/2006/relationships/image" Target="../media/image1.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3.xml"/><Relationship Id="rId1" Type="http://schemas.openxmlformats.org/officeDocument/2006/relationships/vmlDrawing" Target="../drawings/vmlDrawing48.vml"/><Relationship Id="rId4" Type="http://schemas.openxmlformats.org/officeDocument/2006/relationships/image" Target="../media/image1.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3.xml"/><Relationship Id="rId1" Type="http://schemas.openxmlformats.org/officeDocument/2006/relationships/vmlDrawing" Target="../drawings/vmlDrawing49.vml"/><Relationship Id="rId5" Type="http://schemas.openxmlformats.org/officeDocument/2006/relationships/hyperlink" Target="http://inx.lv/GSs" TargetMode="Externa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image" Target="../media/image1.e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3.xml"/><Relationship Id="rId1" Type="http://schemas.openxmlformats.org/officeDocument/2006/relationships/vmlDrawing" Target="../drawings/vmlDrawing50.vml"/><Relationship Id="rId4" Type="http://schemas.openxmlformats.org/officeDocument/2006/relationships/image" Target="../media/image1.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3.xml"/><Relationship Id="rId1" Type="http://schemas.openxmlformats.org/officeDocument/2006/relationships/vmlDrawing" Target="../drawings/vmlDrawing51.vml"/><Relationship Id="rId4" Type="http://schemas.openxmlformats.org/officeDocument/2006/relationships/image" Target="../media/image1.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3.xml"/><Relationship Id="rId1" Type="http://schemas.openxmlformats.org/officeDocument/2006/relationships/vmlDrawing" Target="../drawings/vmlDrawing52.vml"/><Relationship Id="rId4" Type="http://schemas.openxmlformats.org/officeDocument/2006/relationships/image" Target="../media/image1.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3.xml"/><Relationship Id="rId1" Type="http://schemas.openxmlformats.org/officeDocument/2006/relationships/vmlDrawing" Target="../drawings/vmlDrawing53.v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1.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3.xml"/><Relationship Id="rId1" Type="http://schemas.openxmlformats.org/officeDocument/2006/relationships/vmlDrawing" Target="../drawings/vmlDrawing54.vml"/><Relationship Id="rId4" Type="http://schemas.openxmlformats.org/officeDocument/2006/relationships/image" Target="../media/image1.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7.xml"/><Relationship Id="rId1" Type="http://schemas.openxmlformats.org/officeDocument/2006/relationships/vmlDrawing" Target="../drawings/vmlDrawing55.vml"/><Relationship Id="rId4" Type="http://schemas.openxmlformats.org/officeDocument/2006/relationships/image" Target="../media/image1.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3.xml"/><Relationship Id="rId1" Type="http://schemas.openxmlformats.org/officeDocument/2006/relationships/vmlDrawing" Target="../drawings/vmlDrawing56.v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7.v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vmlDrawing" Target="../drawings/vmlDrawing8.vml"/><Relationship Id="rId5" Type="http://schemas.openxmlformats.org/officeDocument/2006/relationships/image" Target="../media/image2.jpe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vmlDrawing" Target="../drawings/vmlDrawing9.v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sp>
        <p:nvSpPr>
          <p:cNvPr id="60" name="TextBox 59"/>
          <p:cNvSpPr txBox="1"/>
          <p:nvPr/>
        </p:nvSpPr>
        <p:spPr>
          <a:xfrm>
            <a:off x="1055440" y="1560562"/>
            <a:ext cx="4608512" cy="1446550"/>
          </a:xfrm>
          <a:prstGeom prst="rect">
            <a:avLst/>
          </a:prstGeom>
          <a:noFill/>
        </p:spPr>
        <p:txBody>
          <a:bodyPr wrap="square" rtlCol="0">
            <a:spAutoFit/>
          </a:bodyPr>
          <a:lstStyle/>
          <a:p>
            <a:pPr algn="r"/>
            <a:r>
              <a:rPr lang="et-EE" sz="4400" b="1" dirty="0">
                <a:solidFill>
                  <a:schemeClr val="bg1"/>
                </a:solidFill>
                <a:latin typeface="+mj-lt"/>
                <a:cs typeface="Arial" panose="020B0604020202020204" pitchFamily="34" charset="0"/>
              </a:rPr>
              <a:t>IV VILJANDI VALLA</a:t>
            </a:r>
          </a:p>
          <a:p>
            <a:pPr algn="r"/>
            <a:r>
              <a:rPr lang="et-EE" sz="4400" b="1" dirty="0">
                <a:solidFill>
                  <a:schemeClr val="bg1"/>
                </a:solidFill>
                <a:latin typeface="+mj-lt"/>
                <a:cs typeface="Arial" panose="020B0604020202020204" pitchFamily="34" charset="0"/>
              </a:rPr>
              <a:t>MÄLUMÄNG</a:t>
            </a:r>
            <a:endParaRPr lang="en-US" sz="4400" b="1" dirty="0">
              <a:solidFill>
                <a:schemeClr val="bg1"/>
              </a:solidFill>
              <a:latin typeface="+mj-lt"/>
              <a:cs typeface="Arial" panose="020B0604020202020204" pitchFamily="34" charset="0"/>
            </a:endParaRPr>
          </a:p>
        </p:txBody>
      </p:sp>
      <p:sp>
        <p:nvSpPr>
          <p:cNvPr id="62" name="TextBox 61"/>
          <p:cNvSpPr txBox="1"/>
          <p:nvPr/>
        </p:nvSpPr>
        <p:spPr>
          <a:xfrm>
            <a:off x="9408368" y="2242969"/>
            <a:ext cx="1800200" cy="2308324"/>
          </a:xfrm>
          <a:prstGeom prst="rect">
            <a:avLst/>
          </a:prstGeom>
          <a:noFill/>
        </p:spPr>
        <p:txBody>
          <a:bodyPr wrap="square" rtlCol="0">
            <a:spAutoFit/>
          </a:bodyPr>
          <a:lstStyle/>
          <a:p>
            <a:r>
              <a:rPr lang="et-EE" sz="4800" dirty="0">
                <a:solidFill>
                  <a:schemeClr val="bg1"/>
                </a:solidFill>
                <a:latin typeface="Arial Narrow" panose="020B0606020202030204" pitchFamily="34" charset="0"/>
                <a:cs typeface="Arial" panose="020B0604020202020204" pitchFamily="34" charset="0"/>
              </a:rPr>
              <a:t>2018 – </a:t>
            </a:r>
          </a:p>
          <a:p>
            <a:endParaRPr lang="et-EE" sz="4800" dirty="0">
              <a:solidFill>
                <a:schemeClr val="bg1"/>
              </a:solidFill>
              <a:latin typeface="Arial Narrow" panose="020B0606020202030204" pitchFamily="34" charset="0"/>
              <a:cs typeface="Arial" panose="020B0604020202020204" pitchFamily="34" charset="0"/>
            </a:endParaRPr>
          </a:p>
          <a:p>
            <a:r>
              <a:rPr lang="et-EE" sz="4800" dirty="0">
                <a:solidFill>
                  <a:schemeClr val="bg1"/>
                </a:solidFill>
                <a:latin typeface="Arial Narrow" panose="020B0606020202030204" pitchFamily="34" charset="0"/>
                <a:cs typeface="Arial" panose="020B0604020202020204" pitchFamily="34" charset="0"/>
              </a:rPr>
              <a:t>2019 </a:t>
            </a:r>
            <a:endParaRPr lang="en-US" sz="4800" dirty="0">
              <a:solidFill>
                <a:schemeClr val="bg1"/>
              </a:solidFill>
              <a:latin typeface="Arial" panose="020B0604020202020204" pitchFamily="34" charset="0"/>
              <a:cs typeface="Arial" panose="020B0604020202020204" pitchFamily="34" charset="0"/>
            </a:endParaRPr>
          </a:p>
        </p:txBody>
      </p:sp>
      <p:cxnSp>
        <p:nvCxnSpPr>
          <p:cNvPr id="3" name="Straight Connector 2"/>
          <p:cNvCxnSpPr/>
          <p:nvPr/>
        </p:nvCxnSpPr>
        <p:spPr>
          <a:xfrm flipV="1">
            <a:off x="1127448" y="3263496"/>
            <a:ext cx="9721080" cy="33427"/>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987988" y="3591888"/>
            <a:ext cx="3852428" cy="1077218"/>
          </a:xfrm>
          <a:prstGeom prst="rect">
            <a:avLst/>
          </a:prstGeom>
          <a:noFill/>
        </p:spPr>
        <p:txBody>
          <a:bodyPr wrap="square" rtlCol="0">
            <a:spAutoFit/>
          </a:bodyPr>
          <a:lstStyle/>
          <a:p>
            <a:r>
              <a:rPr lang="et-EE" sz="3200" dirty="0">
                <a:solidFill>
                  <a:schemeClr val="bg1"/>
                </a:solidFill>
                <a:latin typeface="Calibri" panose="020F0502020204030204" pitchFamily="34" charset="0"/>
              </a:rPr>
              <a:t>IX voor </a:t>
            </a:r>
            <a:r>
              <a:rPr lang="et-EE" sz="3200" dirty="0" err="1">
                <a:solidFill>
                  <a:schemeClr val="bg1"/>
                </a:solidFill>
                <a:latin typeface="Calibri" panose="020F0502020204030204" pitchFamily="34" charset="0"/>
              </a:rPr>
              <a:t>Tänassilmas</a:t>
            </a:r>
            <a:endParaRPr lang="et-EE" sz="3200" dirty="0">
              <a:solidFill>
                <a:schemeClr val="bg1"/>
              </a:solidFill>
              <a:latin typeface="Calibri" panose="020F0502020204030204" pitchFamily="34" charset="0"/>
            </a:endParaRPr>
          </a:p>
          <a:p>
            <a:r>
              <a:rPr lang="et-EE" sz="3200" dirty="0">
                <a:solidFill>
                  <a:schemeClr val="bg1"/>
                </a:solidFill>
                <a:latin typeface="Calibri" panose="020F0502020204030204" pitchFamily="34" charset="0"/>
              </a:rPr>
              <a:t>13. märtsil  </a:t>
            </a:r>
          </a:p>
        </p:txBody>
      </p:sp>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065"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cxnSp>
        <p:nvCxnSpPr>
          <p:cNvPr id="29" name="Straight Connector 2"/>
          <p:cNvCxnSpPr/>
          <p:nvPr/>
        </p:nvCxnSpPr>
        <p:spPr>
          <a:xfrm>
            <a:off x="9264352" y="2276872"/>
            <a:ext cx="0" cy="324036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 name="Straight Connector 2"/>
          <p:cNvCxnSpPr/>
          <p:nvPr/>
        </p:nvCxnSpPr>
        <p:spPr>
          <a:xfrm>
            <a:off x="5987988" y="1340768"/>
            <a:ext cx="0" cy="3292334"/>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425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9259"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4. Vastus</a:t>
            </a:r>
          </a:p>
        </p:txBody>
      </p:sp>
      <p:sp>
        <p:nvSpPr>
          <p:cNvPr id="3" name="Sisu kohatäide 2"/>
          <p:cNvSpPr>
            <a:spLocks noGrp="1"/>
          </p:cNvSpPr>
          <p:nvPr>
            <p:ph idx="1"/>
          </p:nvPr>
        </p:nvSpPr>
        <p:spPr/>
        <p:txBody>
          <a:bodyPr>
            <a:normAutofit/>
          </a:bodyPr>
          <a:lstStyle/>
          <a:p>
            <a:pPr marL="0" indent="0" algn="ctr">
              <a:buNone/>
            </a:pPr>
            <a:r>
              <a:rPr lang="et-EE" dirty="0">
                <a:solidFill>
                  <a:schemeClr val="bg1"/>
                </a:solidFill>
              </a:rPr>
              <a:t> Võrumaal</a:t>
            </a:r>
          </a:p>
          <a:p>
            <a:pPr marL="0" indent="0" algn="ctr">
              <a:buNone/>
            </a:pPr>
            <a:r>
              <a:rPr lang="et-EE" dirty="0">
                <a:solidFill>
                  <a:schemeClr val="bg1"/>
                </a:solidFill>
              </a:rPr>
              <a:t> </a:t>
            </a:r>
          </a:p>
          <a:p>
            <a:pPr marL="0" indent="0" algn="ctr">
              <a:buNone/>
            </a:pPr>
            <a:r>
              <a:rPr lang="et-EE" i="1" dirty="0">
                <a:solidFill>
                  <a:schemeClr val="bg1"/>
                </a:solidFill>
              </a:rPr>
              <a:t>Allikas: </a:t>
            </a:r>
            <a:r>
              <a:rPr lang="et-EE" u="sng" dirty="0">
                <a:solidFill>
                  <a:schemeClr val="bg1"/>
                </a:solidFill>
                <a:hlinkClick r:id="rId5"/>
              </a:rPr>
              <a:t>https://et.wikipedia.org/wiki/V%C3%B5ru_maakond</a:t>
            </a:r>
            <a:endParaRPr lang="et-EE" dirty="0">
              <a:solidFill>
                <a:schemeClr val="bg1"/>
              </a:solidFill>
            </a:endParaRPr>
          </a:p>
          <a:p>
            <a:pPr marL="0" indent="0" algn="ctr">
              <a:buNone/>
            </a:pPr>
            <a:endParaRPr lang="et-EE" dirty="0">
              <a:solidFill>
                <a:schemeClr val="bg1"/>
              </a:solidFill>
            </a:endParaRPr>
          </a:p>
        </p:txBody>
      </p:sp>
    </p:spTree>
    <p:extLst>
      <p:ext uri="{BB962C8B-B14F-4D97-AF65-F5344CB8AC3E}">
        <p14:creationId xmlns:p14="http://schemas.microsoft.com/office/powerpoint/2010/main" val="3159674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0283"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5. Kultuur (Anne-Ly </a:t>
            </a:r>
            <a:r>
              <a:rPr lang="et-EE" dirty="0" err="1">
                <a:solidFill>
                  <a:schemeClr val="bg1"/>
                </a:solidFill>
              </a:rPr>
              <a:t>Ütsik</a:t>
            </a:r>
            <a:r>
              <a:rPr lang="et-EE" dirty="0">
                <a:solidFill>
                  <a:schemeClr val="bg1"/>
                </a:solidFill>
              </a:rPr>
              <a:t>)</a:t>
            </a:r>
          </a:p>
        </p:txBody>
      </p:sp>
      <p:sp>
        <p:nvSpPr>
          <p:cNvPr id="3" name="Sisu kohatäide 2"/>
          <p:cNvSpPr>
            <a:spLocks noGrp="1"/>
          </p:cNvSpPr>
          <p:nvPr>
            <p:ph idx="1"/>
          </p:nvPr>
        </p:nvSpPr>
        <p:spPr>
          <a:xfrm>
            <a:off x="667816" y="980728"/>
            <a:ext cx="10972800" cy="4954868"/>
          </a:xfrm>
        </p:spPr>
        <p:txBody>
          <a:bodyPr>
            <a:normAutofit/>
          </a:bodyPr>
          <a:lstStyle/>
          <a:p>
            <a:pPr marL="0" indent="0" algn="ctr">
              <a:buNone/>
            </a:pPr>
            <a:r>
              <a:rPr lang="et-EE" dirty="0">
                <a:solidFill>
                  <a:schemeClr val="bg1">
                    <a:lumMod val="95000"/>
                  </a:schemeClr>
                </a:solidFill>
              </a:rPr>
              <a:t>Üks tuntud kirjanik on oma mälestustes väitnud, et ta on ainuke laps, keda on ristinud usunditeadlane UKU( aastani 1937 Hugo Albert) Masing (1909-1985). Tema emale aga olla kuulunud Eesti rekord kirjutusmasinal trükkimises-343 tähte minutis. Kellest jutt?</a:t>
            </a:r>
          </a:p>
          <a:p>
            <a:pPr marL="0" indent="0" algn="ctr">
              <a:buNone/>
            </a:pPr>
            <a:endParaRPr lang="et-EE" dirty="0">
              <a:solidFill>
                <a:schemeClr val="bg1">
                  <a:lumMod val="95000"/>
                </a:schemeClr>
              </a:solidFill>
            </a:endParaRPr>
          </a:p>
        </p:txBody>
      </p:sp>
    </p:spTree>
    <p:extLst>
      <p:ext uri="{BB962C8B-B14F-4D97-AF65-F5344CB8AC3E}">
        <p14:creationId xmlns:p14="http://schemas.microsoft.com/office/powerpoint/2010/main" val="1218512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1308"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5. Vastus</a:t>
            </a:r>
          </a:p>
        </p:txBody>
      </p:sp>
      <p:sp>
        <p:nvSpPr>
          <p:cNvPr id="3" name="Sisu kohatäide 2"/>
          <p:cNvSpPr>
            <a:spLocks noGrp="1"/>
          </p:cNvSpPr>
          <p:nvPr>
            <p:ph idx="1"/>
          </p:nvPr>
        </p:nvSpPr>
        <p:spPr>
          <a:xfrm>
            <a:off x="983432" y="1138429"/>
            <a:ext cx="10598968" cy="4987739"/>
          </a:xfrm>
        </p:spPr>
        <p:txBody>
          <a:bodyPr>
            <a:normAutofit/>
          </a:bodyPr>
          <a:lstStyle/>
          <a:p>
            <a:pPr marL="0" indent="0" algn="ctr">
              <a:buNone/>
            </a:pPr>
            <a:r>
              <a:rPr lang="et-EE" dirty="0">
                <a:solidFill>
                  <a:schemeClr val="bg1"/>
                </a:solidFill>
              </a:rPr>
              <a:t>Enn Vetemaa</a:t>
            </a:r>
          </a:p>
        </p:txBody>
      </p:sp>
    </p:spTree>
    <p:extLst>
      <p:ext uri="{BB962C8B-B14F-4D97-AF65-F5344CB8AC3E}">
        <p14:creationId xmlns:p14="http://schemas.microsoft.com/office/powerpoint/2010/main" val="2212036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2332"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fi-FI" dirty="0">
                <a:solidFill>
                  <a:schemeClr val="bg1"/>
                </a:solidFill>
              </a:rPr>
              <a:t>6.</a:t>
            </a:r>
            <a:r>
              <a:rPr lang="et-EE" dirty="0">
                <a:solidFill>
                  <a:schemeClr val="bg1"/>
                </a:solidFill>
              </a:rPr>
              <a:t> </a:t>
            </a:r>
            <a:r>
              <a:rPr lang="fi-FI" dirty="0" err="1">
                <a:solidFill>
                  <a:schemeClr val="bg1"/>
                </a:solidFill>
              </a:rPr>
              <a:t>Kes</a:t>
            </a:r>
            <a:r>
              <a:rPr lang="fi-FI" dirty="0">
                <a:solidFill>
                  <a:schemeClr val="bg1"/>
                </a:solidFill>
              </a:rPr>
              <a:t> on </a:t>
            </a:r>
            <a:r>
              <a:rPr lang="fi-FI" dirty="0" err="1">
                <a:solidFill>
                  <a:schemeClr val="bg1"/>
                </a:solidFill>
              </a:rPr>
              <a:t>kes</a:t>
            </a:r>
            <a:r>
              <a:rPr lang="fi-FI" dirty="0">
                <a:solidFill>
                  <a:schemeClr val="bg1"/>
                </a:solidFill>
              </a:rPr>
              <a:t>?  (</a:t>
            </a:r>
            <a:r>
              <a:rPr lang="fi-FI" dirty="0" err="1">
                <a:solidFill>
                  <a:schemeClr val="bg1"/>
                </a:solidFill>
              </a:rPr>
              <a:t>Sirje</a:t>
            </a:r>
            <a:r>
              <a:rPr lang="fi-FI" dirty="0">
                <a:solidFill>
                  <a:schemeClr val="bg1"/>
                </a:solidFill>
              </a:rPr>
              <a:t> Põder)</a:t>
            </a:r>
            <a:endParaRPr lang="et-EE" dirty="0">
              <a:solidFill>
                <a:schemeClr val="bg1"/>
              </a:solidFill>
            </a:endParaRPr>
          </a:p>
        </p:txBody>
      </p:sp>
      <p:sp>
        <p:nvSpPr>
          <p:cNvPr id="3" name="Sisu kohatäide 2"/>
          <p:cNvSpPr>
            <a:spLocks noGrp="1"/>
          </p:cNvSpPr>
          <p:nvPr>
            <p:ph idx="1"/>
          </p:nvPr>
        </p:nvSpPr>
        <p:spPr/>
        <p:txBody>
          <a:bodyPr>
            <a:normAutofit/>
          </a:bodyPr>
          <a:lstStyle/>
          <a:p>
            <a:pPr marL="0" indent="0" algn="ctr">
              <a:buNone/>
            </a:pPr>
            <a:r>
              <a:rPr lang="et-EE" dirty="0">
                <a:solidFill>
                  <a:schemeClr val="bg1"/>
                </a:solidFill>
              </a:rPr>
              <a:t>Kes on pildil? Täna on tema surma-aastapäev. </a:t>
            </a:r>
          </a:p>
          <a:p>
            <a:pPr marL="0" indent="0" algn="ctr">
              <a:buNone/>
            </a:pPr>
            <a:endParaRPr lang="et-EE" dirty="0">
              <a:solidFill>
                <a:schemeClr val="bg1"/>
              </a:solidFill>
            </a:endParaRPr>
          </a:p>
        </p:txBody>
      </p:sp>
      <p:sp>
        <p:nvSpPr>
          <p:cNvPr id="10" name="TextBox 9"/>
          <p:cNvSpPr txBox="1"/>
          <p:nvPr/>
        </p:nvSpPr>
        <p:spPr>
          <a:xfrm>
            <a:off x="5375920" y="5085184"/>
            <a:ext cx="1296144" cy="461665"/>
          </a:xfrm>
          <a:prstGeom prst="rect">
            <a:avLst/>
          </a:prstGeom>
          <a:noFill/>
        </p:spPr>
        <p:txBody>
          <a:bodyPr wrap="square" rtlCol="0">
            <a:spAutoFit/>
          </a:bodyPr>
          <a:lstStyle/>
          <a:p>
            <a:r>
              <a:rPr lang="et-EE" dirty="0"/>
              <a:t>  </a:t>
            </a:r>
            <a:endParaRPr lang="et-EE" dirty="0">
              <a:solidFill>
                <a:schemeClr val="bg1"/>
              </a:solidFill>
            </a:endParaRPr>
          </a:p>
        </p:txBody>
      </p:sp>
      <p:pic>
        <p:nvPicPr>
          <p:cNvPr id="8" name="Picture 2" descr="https://upload.wikimedia.org/wikipedia/commons/2/2b/Johan_Laidoner_NKVD.jpg"/>
          <p:cNvPicPr/>
          <p:nvPr/>
        </p:nvPicPr>
        <p:blipFill>
          <a:blip r:embed="rId5" r:link="rId6" cstate="print"/>
          <a:srcRect b="15408"/>
          <a:stretch>
            <a:fillRect/>
          </a:stretch>
        </p:blipFill>
        <p:spPr bwMode="auto">
          <a:xfrm>
            <a:off x="4079776" y="1844824"/>
            <a:ext cx="5040560" cy="3888432"/>
          </a:xfrm>
          <a:prstGeom prst="rect">
            <a:avLst/>
          </a:prstGeom>
          <a:noFill/>
          <a:ln w="9525">
            <a:noFill/>
            <a:miter lim="800000"/>
            <a:headEnd/>
            <a:tailEnd/>
          </a:ln>
        </p:spPr>
      </p:pic>
    </p:spTree>
    <p:extLst>
      <p:ext uri="{BB962C8B-B14F-4D97-AF65-F5344CB8AC3E}">
        <p14:creationId xmlns:p14="http://schemas.microsoft.com/office/powerpoint/2010/main" val="2754260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3355"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6. Vastus</a:t>
            </a:r>
          </a:p>
        </p:txBody>
      </p:sp>
      <p:sp>
        <p:nvSpPr>
          <p:cNvPr id="3" name="Sisu kohatäide 2"/>
          <p:cNvSpPr>
            <a:spLocks noGrp="1"/>
          </p:cNvSpPr>
          <p:nvPr>
            <p:ph idx="1"/>
          </p:nvPr>
        </p:nvSpPr>
        <p:spPr/>
        <p:txBody>
          <a:bodyPr/>
          <a:lstStyle/>
          <a:p>
            <a:pPr marL="0" indent="0" algn="ctr">
              <a:buNone/>
            </a:pPr>
            <a:r>
              <a:rPr lang="et-EE" dirty="0">
                <a:solidFill>
                  <a:schemeClr val="bg1"/>
                </a:solidFill>
              </a:rPr>
              <a:t>Johan Laidoner </a:t>
            </a:r>
          </a:p>
          <a:p>
            <a:pPr marL="0" indent="0" algn="ctr">
              <a:buNone/>
            </a:pPr>
            <a:r>
              <a:rPr lang="et-EE" dirty="0">
                <a:solidFill>
                  <a:schemeClr val="bg1"/>
                </a:solidFill>
              </a:rPr>
              <a:t>FOTO:  NKVD  Laidoneri isiklikust toimikus veidi enne surma</a:t>
            </a:r>
          </a:p>
          <a:p>
            <a:pPr marL="0" indent="0" algn="ctr">
              <a:buNone/>
            </a:pPr>
            <a:endParaRPr lang="et-EE" dirty="0">
              <a:solidFill>
                <a:schemeClr val="bg1"/>
              </a:solidFill>
            </a:endParaRPr>
          </a:p>
        </p:txBody>
      </p:sp>
    </p:spTree>
    <p:extLst>
      <p:ext uri="{BB962C8B-B14F-4D97-AF65-F5344CB8AC3E}">
        <p14:creationId xmlns:p14="http://schemas.microsoft.com/office/powerpoint/2010/main" val="666991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4379"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fi-FI" dirty="0">
                <a:solidFill>
                  <a:schemeClr val="bg1"/>
                </a:solidFill>
              </a:rPr>
              <a:t>7.</a:t>
            </a:r>
            <a:r>
              <a:rPr lang="et-EE" dirty="0">
                <a:solidFill>
                  <a:schemeClr val="bg1"/>
                </a:solidFill>
              </a:rPr>
              <a:t> </a:t>
            </a:r>
            <a:r>
              <a:rPr lang="fi-FI" dirty="0" err="1">
                <a:solidFill>
                  <a:schemeClr val="bg1"/>
                </a:solidFill>
              </a:rPr>
              <a:t>Sise</a:t>
            </a:r>
            <a:r>
              <a:rPr lang="fi-FI" dirty="0">
                <a:solidFill>
                  <a:schemeClr val="bg1"/>
                </a:solidFill>
              </a:rPr>
              <a:t>- ja </a:t>
            </a:r>
            <a:r>
              <a:rPr lang="fi-FI" dirty="0" err="1">
                <a:solidFill>
                  <a:schemeClr val="bg1"/>
                </a:solidFill>
              </a:rPr>
              <a:t>välispoliitika</a:t>
            </a:r>
            <a:r>
              <a:rPr lang="fi-FI" dirty="0">
                <a:solidFill>
                  <a:schemeClr val="bg1"/>
                </a:solidFill>
              </a:rPr>
              <a:t> (</a:t>
            </a:r>
            <a:r>
              <a:rPr lang="fi-FI" dirty="0" err="1">
                <a:solidFill>
                  <a:schemeClr val="bg1"/>
                </a:solidFill>
              </a:rPr>
              <a:t>Urve</a:t>
            </a:r>
            <a:r>
              <a:rPr lang="fi-FI" dirty="0">
                <a:solidFill>
                  <a:schemeClr val="bg1"/>
                </a:solidFill>
              </a:rPr>
              <a:t> </a:t>
            </a:r>
            <a:r>
              <a:rPr lang="fi-FI" dirty="0" err="1">
                <a:solidFill>
                  <a:schemeClr val="bg1"/>
                </a:solidFill>
              </a:rPr>
              <a:t>Mukk</a:t>
            </a:r>
            <a:r>
              <a:rPr lang="fi-FI" dirty="0">
                <a:solidFill>
                  <a:schemeClr val="bg1"/>
                </a:solidFill>
              </a:rPr>
              <a:t>)</a:t>
            </a: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a:solidFill>
                  <a:schemeClr val="bg1"/>
                </a:solidFill>
              </a:rPr>
              <a:t>Hiljuti lõppenud Riigikogu valimistel püstitati maailmarekord. Milles ja kui suur?</a:t>
            </a:r>
          </a:p>
          <a:p>
            <a:pPr marL="0" indent="0" algn="ctr">
              <a:buNone/>
            </a:pPr>
            <a:endParaRPr lang="et-EE" dirty="0">
              <a:solidFill>
                <a:schemeClr val="bg1"/>
              </a:solidFill>
            </a:endParaRPr>
          </a:p>
        </p:txBody>
      </p:sp>
    </p:spTree>
    <p:extLst>
      <p:ext uri="{BB962C8B-B14F-4D97-AF65-F5344CB8AC3E}">
        <p14:creationId xmlns:p14="http://schemas.microsoft.com/office/powerpoint/2010/main" val="4137717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5403"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7. Vastus</a:t>
            </a:r>
          </a:p>
        </p:txBody>
      </p:sp>
      <p:sp>
        <p:nvSpPr>
          <p:cNvPr id="3" name="Sisu kohatäide 2"/>
          <p:cNvSpPr>
            <a:spLocks noGrp="1"/>
          </p:cNvSpPr>
          <p:nvPr>
            <p:ph idx="1"/>
          </p:nvPr>
        </p:nvSpPr>
        <p:spPr>
          <a:xfrm>
            <a:off x="609600" y="1052736"/>
            <a:ext cx="10972800" cy="6571915"/>
          </a:xfrm>
        </p:spPr>
        <p:txBody>
          <a:bodyPr>
            <a:normAutofit/>
          </a:bodyPr>
          <a:lstStyle/>
          <a:p>
            <a:pPr marL="0" indent="0" algn="ctr">
              <a:buNone/>
            </a:pPr>
            <a:r>
              <a:rPr lang="et-EE" dirty="0">
                <a:solidFill>
                  <a:schemeClr val="bg1"/>
                </a:solidFill>
              </a:rPr>
              <a:t>e-valimistel oli rekordiline arv hääletajaid  - </a:t>
            </a:r>
          </a:p>
          <a:p>
            <a:pPr marL="0" indent="0" algn="ctr">
              <a:buNone/>
            </a:pPr>
            <a:r>
              <a:rPr lang="et-EE" dirty="0">
                <a:solidFill>
                  <a:schemeClr val="bg1"/>
                </a:solidFill>
              </a:rPr>
              <a:t>247, 2 tuhat (eelmistel 176,5).        2 p</a:t>
            </a:r>
          </a:p>
          <a:p>
            <a:pPr marL="0" indent="0" algn="ctr">
              <a:buNone/>
            </a:pPr>
            <a:r>
              <a:rPr lang="et-EE" dirty="0">
                <a:solidFill>
                  <a:schemeClr val="bg1"/>
                </a:solidFill>
              </a:rPr>
              <a:t>Allikas: Postimees 28.02., lk 7 „</a:t>
            </a:r>
            <a:r>
              <a:rPr lang="et-EE" dirty="0" err="1">
                <a:solidFill>
                  <a:schemeClr val="bg1"/>
                </a:solidFill>
              </a:rPr>
              <a:t>E-valmised</a:t>
            </a:r>
            <a:r>
              <a:rPr lang="et-EE" dirty="0">
                <a:solidFill>
                  <a:schemeClr val="bg1"/>
                </a:solidFill>
              </a:rPr>
              <a:t> tõid maailmarekordi”.</a:t>
            </a:r>
          </a:p>
          <a:p>
            <a:pPr marL="0" indent="0" algn="ctr">
              <a:buNone/>
            </a:pPr>
            <a:endParaRPr lang="et-EE" dirty="0">
              <a:solidFill>
                <a:schemeClr val="bg1"/>
              </a:solidFill>
            </a:endParaRPr>
          </a:p>
        </p:txBody>
      </p:sp>
    </p:spTree>
    <p:extLst>
      <p:ext uri="{BB962C8B-B14F-4D97-AF65-F5344CB8AC3E}">
        <p14:creationId xmlns:p14="http://schemas.microsoft.com/office/powerpoint/2010/main" val="700588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6428"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8. Muusika (Marko Vilu)</a:t>
            </a:r>
          </a:p>
        </p:txBody>
      </p:sp>
      <p:sp>
        <p:nvSpPr>
          <p:cNvPr id="3" name="Sisu kohatäide 2"/>
          <p:cNvSpPr>
            <a:spLocks noGrp="1"/>
          </p:cNvSpPr>
          <p:nvPr>
            <p:ph idx="1"/>
          </p:nvPr>
        </p:nvSpPr>
        <p:spPr/>
        <p:txBody>
          <a:bodyPr/>
          <a:lstStyle/>
          <a:p>
            <a:pPr marL="0" indent="0" algn="ctr">
              <a:buNone/>
            </a:pPr>
            <a:r>
              <a:rPr lang="et-EE" dirty="0">
                <a:solidFill>
                  <a:schemeClr val="bg1"/>
                </a:solidFill>
              </a:rPr>
              <a:t>Millises filmis kõlast antud muusika?</a:t>
            </a:r>
          </a:p>
          <a:p>
            <a:pPr marL="0" indent="0" algn="ctr">
              <a:buNone/>
            </a:pPr>
            <a:endParaRPr lang="et-EE" dirty="0">
              <a:solidFill>
                <a:schemeClr val="bg1"/>
              </a:solidFill>
            </a:endParaRPr>
          </a:p>
        </p:txBody>
      </p:sp>
    </p:spTree>
    <p:extLst>
      <p:ext uri="{BB962C8B-B14F-4D97-AF65-F5344CB8AC3E}">
        <p14:creationId xmlns:p14="http://schemas.microsoft.com/office/powerpoint/2010/main" val="1910010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7452"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8. Vastus</a:t>
            </a:r>
          </a:p>
        </p:txBody>
      </p:sp>
      <p:sp>
        <p:nvSpPr>
          <p:cNvPr id="3" name="Sisu kohatäide 2"/>
          <p:cNvSpPr>
            <a:spLocks noGrp="1"/>
          </p:cNvSpPr>
          <p:nvPr>
            <p:ph idx="1"/>
          </p:nvPr>
        </p:nvSpPr>
        <p:spPr/>
        <p:txBody>
          <a:bodyPr/>
          <a:lstStyle/>
          <a:p>
            <a:pPr marL="0" indent="0" algn="ctr">
              <a:buNone/>
            </a:pPr>
            <a:r>
              <a:rPr lang="et-EE" dirty="0">
                <a:solidFill>
                  <a:schemeClr val="bg1"/>
                </a:solidFill>
              </a:rPr>
              <a:t>Kolm Musketäri ( </a:t>
            </a:r>
            <a:r>
              <a:rPr lang="et-EE" dirty="0" err="1">
                <a:solidFill>
                  <a:schemeClr val="bg1"/>
                </a:solidFill>
              </a:rPr>
              <a:t>Tri</a:t>
            </a:r>
            <a:r>
              <a:rPr lang="et-EE" dirty="0">
                <a:solidFill>
                  <a:schemeClr val="bg1"/>
                </a:solidFill>
              </a:rPr>
              <a:t> </a:t>
            </a:r>
            <a:r>
              <a:rPr lang="et-EE" dirty="0" err="1">
                <a:solidFill>
                  <a:schemeClr val="bg1"/>
                </a:solidFill>
              </a:rPr>
              <a:t>Mushetera</a:t>
            </a:r>
            <a:r>
              <a:rPr lang="et-EE" dirty="0">
                <a:solidFill>
                  <a:schemeClr val="bg1"/>
                </a:solidFill>
              </a:rPr>
              <a:t>  1978 Venemaa)</a:t>
            </a:r>
          </a:p>
          <a:p>
            <a:pPr marL="0" indent="0" algn="ctr">
              <a:buNone/>
            </a:pPr>
            <a:endParaRPr lang="et-EE" dirty="0">
              <a:solidFill>
                <a:schemeClr val="bg1"/>
              </a:solidFill>
            </a:endParaRPr>
          </a:p>
        </p:txBody>
      </p:sp>
      <p:pic>
        <p:nvPicPr>
          <p:cNvPr id="6" name="Picture 3" descr="Pildiotsingu tri mushketera russian tulemus"/>
          <p:cNvPicPr/>
          <p:nvPr/>
        </p:nvPicPr>
        <p:blipFill>
          <a:blip r:embed="rId5"/>
          <a:srcRect/>
          <a:stretch>
            <a:fillRect/>
          </a:stretch>
        </p:blipFill>
        <p:spPr bwMode="auto">
          <a:xfrm>
            <a:off x="4223792" y="1844824"/>
            <a:ext cx="4680520" cy="3960440"/>
          </a:xfrm>
          <a:prstGeom prst="rect">
            <a:avLst/>
          </a:prstGeom>
          <a:noFill/>
          <a:ln w="9525">
            <a:noFill/>
            <a:miter lim="800000"/>
            <a:headEnd/>
            <a:tailEnd/>
          </a:ln>
        </p:spPr>
      </p:pic>
    </p:spTree>
    <p:extLst>
      <p:ext uri="{BB962C8B-B14F-4D97-AF65-F5344CB8AC3E}">
        <p14:creationId xmlns:p14="http://schemas.microsoft.com/office/powerpoint/2010/main" val="304080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8476"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9. Sport (Sirje Põder)</a:t>
            </a:r>
          </a:p>
        </p:txBody>
      </p:sp>
      <p:sp>
        <p:nvSpPr>
          <p:cNvPr id="3" name="Sisu kohatäide 2"/>
          <p:cNvSpPr>
            <a:spLocks noGrp="1"/>
          </p:cNvSpPr>
          <p:nvPr>
            <p:ph idx="1"/>
          </p:nvPr>
        </p:nvSpPr>
        <p:spPr/>
        <p:txBody>
          <a:bodyPr/>
          <a:lstStyle/>
          <a:p>
            <a:pPr marL="0" indent="0" algn="ctr">
              <a:buNone/>
            </a:pPr>
            <a:r>
              <a:rPr lang="et-EE" dirty="0">
                <a:solidFill>
                  <a:schemeClr val="bg1"/>
                </a:solidFill>
              </a:rPr>
              <a:t>Inimene suuskadel</a:t>
            </a:r>
          </a:p>
          <a:p>
            <a:pPr marL="0" indent="0" algn="ctr">
              <a:buNone/>
            </a:pPr>
            <a:r>
              <a:rPr lang="et-EE" dirty="0">
                <a:solidFill>
                  <a:schemeClr val="bg1"/>
                </a:solidFill>
              </a:rPr>
              <a:t>Maailmarekord  suusahüpetes (meetrites) (± 10 meetrit -1 punkt)</a:t>
            </a:r>
          </a:p>
        </p:txBody>
      </p:sp>
    </p:spTree>
    <p:extLst>
      <p:ext uri="{BB962C8B-B14F-4D97-AF65-F5344CB8AC3E}">
        <p14:creationId xmlns:p14="http://schemas.microsoft.com/office/powerpoint/2010/main" val="2625412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6655"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3" name="Sisu kohatäide 2"/>
          <p:cNvSpPr>
            <a:spLocks noGrp="1"/>
          </p:cNvSpPr>
          <p:nvPr>
            <p:ph idx="1"/>
          </p:nvPr>
        </p:nvSpPr>
        <p:spPr/>
        <p:txBody>
          <a:bodyPr/>
          <a:lstStyle/>
          <a:p>
            <a:pPr marL="0" indent="0">
              <a:buNone/>
            </a:pPr>
            <a:endParaRPr lang="et-EE" dirty="0"/>
          </a:p>
          <a:p>
            <a:pPr marL="0" indent="0" algn="ctr">
              <a:buNone/>
            </a:pPr>
            <a:endParaRPr lang="et-EE" dirty="0"/>
          </a:p>
          <a:p>
            <a:pPr marL="0" indent="0" algn="ctr">
              <a:buNone/>
            </a:pPr>
            <a:endParaRPr lang="et-EE" dirty="0"/>
          </a:p>
          <a:p>
            <a:pPr marL="0" indent="0" algn="ctr">
              <a:buNone/>
            </a:pPr>
            <a:r>
              <a:rPr lang="et-EE" dirty="0">
                <a:solidFill>
                  <a:schemeClr val="bg1"/>
                </a:solidFill>
              </a:rPr>
              <a:t>1. osa</a:t>
            </a:r>
          </a:p>
        </p:txBody>
      </p:sp>
    </p:spTree>
    <p:extLst>
      <p:ext uri="{BB962C8B-B14F-4D97-AF65-F5344CB8AC3E}">
        <p14:creationId xmlns:p14="http://schemas.microsoft.com/office/powerpoint/2010/main" val="525435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9500"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9. Vastus</a:t>
            </a:r>
          </a:p>
        </p:txBody>
      </p:sp>
      <p:sp>
        <p:nvSpPr>
          <p:cNvPr id="3" name="Sisu kohatäide 2"/>
          <p:cNvSpPr>
            <a:spLocks noGrp="1"/>
          </p:cNvSpPr>
          <p:nvPr>
            <p:ph idx="1"/>
          </p:nvPr>
        </p:nvSpPr>
        <p:spPr/>
        <p:txBody>
          <a:bodyPr>
            <a:normAutofit/>
          </a:bodyPr>
          <a:lstStyle/>
          <a:p>
            <a:pPr marL="0" indent="0" algn="ctr">
              <a:buNone/>
            </a:pPr>
            <a:r>
              <a:rPr lang="et-EE" dirty="0">
                <a:solidFill>
                  <a:schemeClr val="bg1"/>
                </a:solidFill>
              </a:rPr>
              <a:t>253,5 meetrit</a:t>
            </a:r>
          </a:p>
          <a:p>
            <a:pPr marL="0" indent="0" algn="ctr">
              <a:buNone/>
            </a:pPr>
            <a:r>
              <a:rPr lang="et-EE" dirty="0">
                <a:solidFill>
                  <a:schemeClr val="bg1"/>
                </a:solidFill>
              </a:rPr>
              <a:t>	Austerlane Stefan Kraft </a:t>
            </a:r>
            <a:r>
              <a:rPr lang="et-EE" dirty="0" err="1">
                <a:solidFill>
                  <a:schemeClr val="bg1"/>
                </a:solidFill>
              </a:rPr>
              <a:t>Vikersundi</a:t>
            </a:r>
            <a:r>
              <a:rPr lang="et-EE" dirty="0">
                <a:solidFill>
                  <a:schemeClr val="bg1"/>
                </a:solidFill>
              </a:rPr>
              <a:t> lennumäel 18.03.2017</a:t>
            </a:r>
          </a:p>
          <a:p>
            <a:pPr marL="0" indent="0" algn="ctr">
              <a:buNone/>
            </a:pPr>
            <a:endParaRPr lang="et-EE" dirty="0">
              <a:solidFill>
                <a:schemeClr val="bg1"/>
              </a:solidFill>
            </a:endParaRPr>
          </a:p>
          <a:p>
            <a:pPr marL="0" indent="0">
              <a:buNone/>
            </a:pPr>
            <a:r>
              <a:rPr lang="et-EE" dirty="0"/>
              <a:t> </a:t>
            </a:r>
          </a:p>
          <a:p>
            <a:pPr marL="0" indent="0" algn="ctr">
              <a:buNone/>
            </a:pPr>
            <a:endParaRPr lang="et-EE" dirty="0"/>
          </a:p>
        </p:txBody>
      </p:sp>
    </p:spTree>
    <p:extLst>
      <p:ext uri="{BB962C8B-B14F-4D97-AF65-F5344CB8AC3E}">
        <p14:creationId xmlns:p14="http://schemas.microsoft.com/office/powerpoint/2010/main" val="3240911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0522"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fi-FI" dirty="0">
                <a:solidFill>
                  <a:schemeClr val="bg1"/>
                </a:solidFill>
              </a:rPr>
              <a:t>10.</a:t>
            </a:r>
            <a:r>
              <a:rPr lang="et-EE" dirty="0">
                <a:solidFill>
                  <a:schemeClr val="bg1"/>
                </a:solidFill>
              </a:rPr>
              <a:t> </a:t>
            </a:r>
            <a:r>
              <a:rPr lang="fi-FI" dirty="0" err="1">
                <a:solidFill>
                  <a:schemeClr val="bg1"/>
                </a:solidFill>
              </a:rPr>
              <a:t>Eestlased</a:t>
            </a:r>
            <a:r>
              <a:rPr lang="fi-FI" dirty="0">
                <a:solidFill>
                  <a:schemeClr val="bg1"/>
                </a:solidFill>
              </a:rPr>
              <a:t> </a:t>
            </a:r>
            <a:r>
              <a:rPr lang="fi-FI" dirty="0" err="1">
                <a:solidFill>
                  <a:schemeClr val="bg1"/>
                </a:solidFill>
              </a:rPr>
              <a:t>laias</a:t>
            </a:r>
            <a:r>
              <a:rPr lang="fi-FI" dirty="0">
                <a:solidFill>
                  <a:schemeClr val="bg1"/>
                </a:solidFill>
              </a:rPr>
              <a:t> </a:t>
            </a:r>
            <a:r>
              <a:rPr lang="fi-FI" dirty="0" err="1">
                <a:solidFill>
                  <a:schemeClr val="bg1"/>
                </a:solidFill>
              </a:rPr>
              <a:t>maailmas</a:t>
            </a:r>
            <a:r>
              <a:rPr lang="fi-FI" dirty="0">
                <a:solidFill>
                  <a:schemeClr val="bg1"/>
                </a:solidFill>
              </a:rPr>
              <a:t> (Kai </a:t>
            </a:r>
            <a:r>
              <a:rPr lang="fi-FI" dirty="0" err="1">
                <a:solidFill>
                  <a:schemeClr val="bg1"/>
                </a:solidFill>
              </a:rPr>
              <a:t>Oidermaa</a:t>
            </a:r>
            <a:r>
              <a:rPr lang="fi-FI" dirty="0">
                <a:solidFill>
                  <a:schemeClr val="bg1"/>
                </a:solidFill>
              </a:rPr>
              <a:t>)</a:t>
            </a:r>
            <a:endParaRPr lang="et-EE" dirty="0">
              <a:solidFill>
                <a:schemeClr val="bg1"/>
              </a:solidFill>
            </a:endParaRPr>
          </a:p>
        </p:txBody>
      </p:sp>
      <p:sp>
        <p:nvSpPr>
          <p:cNvPr id="3" name="Sisu kohatäide 2"/>
          <p:cNvSpPr>
            <a:spLocks noGrp="1"/>
          </p:cNvSpPr>
          <p:nvPr>
            <p:ph idx="1"/>
          </p:nvPr>
        </p:nvSpPr>
        <p:spPr>
          <a:xfrm>
            <a:off x="609600" y="1138429"/>
            <a:ext cx="10972800" cy="4987739"/>
          </a:xfrm>
        </p:spPr>
        <p:txBody>
          <a:bodyPr>
            <a:normAutofit/>
          </a:bodyPr>
          <a:lstStyle/>
          <a:p>
            <a:pPr marL="0" indent="0" algn="ctr">
              <a:buNone/>
            </a:pPr>
            <a:r>
              <a:rPr lang="et-EE" dirty="0">
                <a:solidFill>
                  <a:schemeClr val="bg1"/>
                </a:solidFill>
              </a:rPr>
              <a:t>Millises olulises rollis on nii Ott </a:t>
            </a:r>
            <a:r>
              <a:rPr lang="et-EE" dirty="0" err="1">
                <a:solidFill>
                  <a:schemeClr val="bg1"/>
                </a:solidFill>
              </a:rPr>
              <a:t>Tänaku</a:t>
            </a:r>
            <a:r>
              <a:rPr lang="et-EE" dirty="0">
                <a:solidFill>
                  <a:schemeClr val="bg1"/>
                </a:solidFill>
              </a:rPr>
              <a:t> kui üldse M-tiimi juures 37- aastane ökoloogiadoktor Hannes Tõnisson?</a:t>
            </a:r>
          </a:p>
          <a:p>
            <a:pPr marL="0" indent="0">
              <a:buNone/>
            </a:pPr>
            <a:endParaRPr lang="et-EE" dirty="0"/>
          </a:p>
          <a:p>
            <a:pPr marL="0" indent="0" algn="ctr">
              <a:buNone/>
            </a:pPr>
            <a:r>
              <a:rPr lang="et-EE" dirty="0">
                <a:solidFill>
                  <a:schemeClr val="bg1"/>
                </a:solidFill>
              </a:rPr>
              <a:t> </a:t>
            </a:r>
          </a:p>
        </p:txBody>
      </p:sp>
    </p:spTree>
    <p:extLst>
      <p:ext uri="{BB962C8B-B14F-4D97-AF65-F5344CB8AC3E}">
        <p14:creationId xmlns:p14="http://schemas.microsoft.com/office/powerpoint/2010/main" val="2435036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1545"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10. Vastus</a:t>
            </a:r>
          </a:p>
        </p:txBody>
      </p:sp>
      <p:sp>
        <p:nvSpPr>
          <p:cNvPr id="3" name="Sisu kohatäide 2"/>
          <p:cNvSpPr>
            <a:spLocks noGrp="1"/>
          </p:cNvSpPr>
          <p:nvPr>
            <p:ph idx="1"/>
          </p:nvPr>
        </p:nvSpPr>
        <p:spPr/>
        <p:txBody>
          <a:bodyPr/>
          <a:lstStyle/>
          <a:p>
            <a:pPr marL="0" indent="0" algn="ctr">
              <a:buNone/>
            </a:pPr>
            <a:r>
              <a:rPr lang="et-EE" dirty="0">
                <a:solidFill>
                  <a:schemeClr val="bg1"/>
                </a:solidFill>
              </a:rPr>
              <a:t>Tema koostada on väga operatiivsed ja tõhusad ilmateated rallimeeskonnale </a:t>
            </a:r>
          </a:p>
          <a:p>
            <a:pPr algn="ctr"/>
            <a:r>
              <a:rPr lang="et-EE" dirty="0">
                <a:solidFill>
                  <a:schemeClr val="bg1"/>
                </a:solidFill>
              </a:rPr>
              <a:t> </a:t>
            </a:r>
          </a:p>
          <a:p>
            <a:pPr marL="0" indent="0" algn="ctr">
              <a:buNone/>
            </a:pPr>
            <a:endParaRPr lang="et-EE" dirty="0">
              <a:solidFill>
                <a:schemeClr val="bg1"/>
              </a:solidFill>
            </a:endParaRPr>
          </a:p>
          <a:p>
            <a:pPr marL="0" indent="0" algn="ctr">
              <a:buNone/>
            </a:pPr>
            <a:endParaRPr lang="et-EE" dirty="0"/>
          </a:p>
        </p:txBody>
      </p:sp>
    </p:spTree>
    <p:extLst>
      <p:ext uri="{BB962C8B-B14F-4D97-AF65-F5344CB8AC3E}">
        <p14:creationId xmlns:p14="http://schemas.microsoft.com/office/powerpoint/2010/main" val="3296925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2575"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nn-NO" dirty="0">
                <a:solidFill>
                  <a:schemeClr val="bg1"/>
                </a:solidFill>
              </a:rPr>
              <a:t>11.</a:t>
            </a:r>
            <a:r>
              <a:rPr lang="et-EE" dirty="0">
                <a:solidFill>
                  <a:schemeClr val="bg1"/>
                </a:solidFill>
              </a:rPr>
              <a:t> </a:t>
            </a:r>
            <a:r>
              <a:rPr lang="nn-NO" dirty="0">
                <a:solidFill>
                  <a:schemeClr val="bg1"/>
                </a:solidFill>
              </a:rPr>
              <a:t>Viljandi vald (Urve Mukk)</a:t>
            </a:r>
            <a:endParaRPr lang="et-EE" dirty="0">
              <a:solidFill>
                <a:schemeClr val="bg1"/>
              </a:solidFill>
            </a:endParaRPr>
          </a:p>
        </p:txBody>
      </p:sp>
      <p:sp>
        <p:nvSpPr>
          <p:cNvPr id="3" name="Sisu kohatäide 2"/>
          <p:cNvSpPr>
            <a:spLocks noGrp="1"/>
          </p:cNvSpPr>
          <p:nvPr>
            <p:ph idx="1"/>
          </p:nvPr>
        </p:nvSpPr>
        <p:spPr/>
        <p:txBody>
          <a:bodyPr>
            <a:normAutofit/>
          </a:bodyPr>
          <a:lstStyle/>
          <a:p>
            <a:pPr marL="0" indent="0" algn="ctr">
              <a:buNone/>
            </a:pPr>
            <a:r>
              <a:rPr lang="et-EE" dirty="0">
                <a:solidFill>
                  <a:schemeClr val="bg1"/>
                </a:solidFill>
              </a:rPr>
              <a:t>Ettevõtja Mark Orava eestvedamisel kerkis Viljandi valda mullu neli päikeseelektrijaama. Kolm parki on ehitatud tööstuste kõrvale ning üks toodab voolu ainult </a:t>
            </a:r>
            <a:r>
              <a:rPr lang="et-EE" dirty="0" err="1">
                <a:solidFill>
                  <a:schemeClr val="bg1"/>
                </a:solidFill>
              </a:rPr>
              <a:t>Eleringi</a:t>
            </a:r>
            <a:r>
              <a:rPr lang="et-EE" dirty="0">
                <a:solidFill>
                  <a:schemeClr val="bg1"/>
                </a:solidFill>
              </a:rPr>
              <a:t>. Mille poolest on rajatud energiapark ehituslikult eriline võrreldes teiste samalaadsetega ja kuidas tagatakse tootmismaa mitmeotstarbeline kasutamine? 2 p</a:t>
            </a:r>
          </a:p>
          <a:p>
            <a:pPr marL="0" indent="0" algn="ctr">
              <a:buNone/>
            </a:pPr>
            <a:endParaRPr lang="et-EE" dirty="0">
              <a:solidFill>
                <a:schemeClr val="bg1"/>
              </a:solidFill>
            </a:endParaRPr>
          </a:p>
        </p:txBody>
      </p:sp>
    </p:spTree>
    <p:extLst>
      <p:ext uri="{BB962C8B-B14F-4D97-AF65-F5344CB8AC3E}">
        <p14:creationId xmlns:p14="http://schemas.microsoft.com/office/powerpoint/2010/main" val="167875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3594"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11. Vastus</a:t>
            </a:r>
          </a:p>
        </p:txBody>
      </p:sp>
      <p:sp>
        <p:nvSpPr>
          <p:cNvPr id="3" name="Sisu kohatäide 2"/>
          <p:cNvSpPr>
            <a:spLocks noGrp="1"/>
          </p:cNvSpPr>
          <p:nvPr>
            <p:ph idx="1"/>
          </p:nvPr>
        </p:nvSpPr>
        <p:spPr>
          <a:xfrm>
            <a:off x="624000" y="1138429"/>
            <a:ext cx="10944000" cy="4987739"/>
          </a:xfrm>
        </p:spPr>
        <p:txBody>
          <a:bodyPr/>
          <a:lstStyle/>
          <a:p>
            <a:pPr marL="0" indent="0" algn="ctr">
              <a:buNone/>
            </a:pPr>
            <a:r>
              <a:rPr lang="et-EE" dirty="0">
                <a:solidFill>
                  <a:schemeClr val="bg1"/>
                </a:solidFill>
              </a:rPr>
              <a:t>Paneelid on maapinnast</a:t>
            </a:r>
            <a:r>
              <a:rPr lang="et-EE" b="1" dirty="0">
                <a:solidFill>
                  <a:schemeClr val="bg1"/>
                </a:solidFill>
              </a:rPr>
              <a:t> rohkem kui meetri kõrgusel</a:t>
            </a:r>
            <a:r>
              <a:rPr lang="et-EE" dirty="0">
                <a:solidFill>
                  <a:schemeClr val="bg1"/>
                </a:solidFill>
              </a:rPr>
              <a:t> (tavaliselt 0,5 m) ja </a:t>
            </a:r>
            <a:r>
              <a:rPr lang="et-EE" b="1" dirty="0">
                <a:solidFill>
                  <a:schemeClr val="bg1"/>
                </a:solidFill>
              </a:rPr>
              <a:t>all hakatakse pidama lambaid, </a:t>
            </a:r>
            <a:r>
              <a:rPr lang="et-EE" dirty="0">
                <a:solidFill>
                  <a:schemeClr val="bg1"/>
                </a:solidFill>
              </a:rPr>
              <a:t>kes niidavad meie eest heina ära ja </a:t>
            </a:r>
            <a:r>
              <a:rPr lang="et-EE" b="1" dirty="0">
                <a:solidFill>
                  <a:schemeClr val="bg1"/>
                </a:solidFill>
              </a:rPr>
              <a:t>aitavad sel moel seda tootmismaad mitmeotstarbeliselt kasutada</a:t>
            </a:r>
            <a:endParaRPr lang="et-EE" dirty="0">
              <a:solidFill>
                <a:schemeClr val="bg1"/>
              </a:solidFill>
            </a:endParaRPr>
          </a:p>
          <a:p>
            <a:pPr marL="0" indent="0" algn="ctr">
              <a:buNone/>
            </a:pPr>
            <a:r>
              <a:rPr lang="et-EE" dirty="0">
                <a:solidFill>
                  <a:schemeClr val="bg1"/>
                </a:solidFill>
              </a:rPr>
              <a:t>Allikas: </a:t>
            </a:r>
            <a:r>
              <a:rPr lang="et-EE" u="sng" dirty="0">
                <a:solidFill>
                  <a:schemeClr val="bg1"/>
                </a:solidFill>
                <a:hlinkClick r:id="rId5"/>
              </a:rPr>
              <a:t>http://inx.lv/GSo</a:t>
            </a:r>
            <a:endParaRPr lang="et-EE" dirty="0">
              <a:solidFill>
                <a:schemeClr val="bg1"/>
              </a:solidFill>
            </a:endParaRPr>
          </a:p>
        </p:txBody>
      </p:sp>
    </p:spTree>
    <p:extLst>
      <p:ext uri="{BB962C8B-B14F-4D97-AF65-F5344CB8AC3E}">
        <p14:creationId xmlns:p14="http://schemas.microsoft.com/office/powerpoint/2010/main" val="1235409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4618"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12. </a:t>
            </a:r>
            <a:r>
              <a:rPr lang="et-EE" dirty="0" err="1">
                <a:solidFill>
                  <a:schemeClr val="bg1"/>
                </a:solidFill>
              </a:rPr>
              <a:t>Varia</a:t>
            </a:r>
            <a:r>
              <a:rPr lang="et-EE" dirty="0">
                <a:solidFill>
                  <a:schemeClr val="bg1"/>
                </a:solidFill>
              </a:rPr>
              <a:t> (Sirje Põder)</a:t>
            </a:r>
          </a:p>
        </p:txBody>
      </p:sp>
      <p:sp>
        <p:nvSpPr>
          <p:cNvPr id="3" name="Sisu kohatäide 2"/>
          <p:cNvSpPr>
            <a:spLocks noGrp="1"/>
          </p:cNvSpPr>
          <p:nvPr>
            <p:ph idx="1"/>
          </p:nvPr>
        </p:nvSpPr>
        <p:spPr/>
        <p:txBody>
          <a:bodyPr>
            <a:normAutofit/>
          </a:bodyPr>
          <a:lstStyle/>
          <a:p>
            <a:pPr marL="0" indent="0" algn="ctr">
              <a:buNone/>
            </a:pPr>
            <a:r>
              <a:rPr lang="et-EE" dirty="0">
                <a:solidFill>
                  <a:schemeClr val="bg1"/>
                </a:solidFill>
              </a:rPr>
              <a:t>Eesti põhja-ja läänepoolseim saar (</a:t>
            </a:r>
            <a:r>
              <a:rPr lang="et-EE" dirty="0" err="1">
                <a:solidFill>
                  <a:schemeClr val="bg1"/>
                </a:solidFill>
              </a:rPr>
              <a:t>Vaindloo</a:t>
            </a:r>
            <a:r>
              <a:rPr lang="et-EE" dirty="0">
                <a:solidFill>
                  <a:schemeClr val="bg1"/>
                </a:solidFill>
              </a:rPr>
              <a:t> ja </a:t>
            </a:r>
            <a:r>
              <a:rPr lang="et-EE" dirty="0" err="1">
                <a:solidFill>
                  <a:schemeClr val="bg1"/>
                </a:solidFill>
              </a:rPr>
              <a:t>Nootamaa</a:t>
            </a:r>
            <a:r>
              <a:rPr lang="et-EE" dirty="0">
                <a:solidFill>
                  <a:schemeClr val="bg1"/>
                </a:solidFill>
              </a:rPr>
              <a:t>) peaksid tublil mälumänguril selged olema. Milline on Eesti idapoolseim saar? Saarel on kaks nime –eestipärane (kuid mitteametlik) ja rootsipärane (kuid ametlik). Saate 2 punkti ükskõik kumma eest. Viimane nimi on tuntum, tänu saarele 1857. aastal rajatud vabrikule.</a:t>
            </a:r>
          </a:p>
          <a:p>
            <a:pPr marL="0" indent="0">
              <a:buNone/>
            </a:pPr>
            <a:endParaRPr lang="et-EE" dirty="0"/>
          </a:p>
          <a:p>
            <a:pPr algn="ctr"/>
            <a:endParaRPr lang="et-EE" dirty="0">
              <a:solidFill>
                <a:schemeClr val="bg1"/>
              </a:solidFill>
            </a:endParaRPr>
          </a:p>
        </p:txBody>
      </p:sp>
    </p:spTree>
    <p:extLst>
      <p:ext uri="{BB962C8B-B14F-4D97-AF65-F5344CB8AC3E}">
        <p14:creationId xmlns:p14="http://schemas.microsoft.com/office/powerpoint/2010/main" val="182603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5641"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12. Vastus</a:t>
            </a:r>
          </a:p>
        </p:txBody>
      </p:sp>
      <p:sp>
        <p:nvSpPr>
          <p:cNvPr id="3" name="Sisu kohatäide 2"/>
          <p:cNvSpPr>
            <a:spLocks noGrp="1"/>
          </p:cNvSpPr>
          <p:nvPr>
            <p:ph idx="1"/>
          </p:nvPr>
        </p:nvSpPr>
        <p:spPr/>
        <p:txBody>
          <a:bodyPr/>
          <a:lstStyle/>
          <a:p>
            <a:pPr marL="0" indent="0" algn="ctr">
              <a:buNone/>
            </a:pPr>
            <a:r>
              <a:rPr lang="et-EE" dirty="0">
                <a:solidFill>
                  <a:schemeClr val="bg1"/>
                </a:solidFill>
              </a:rPr>
              <a:t>Kreenholm – Varesesaar</a:t>
            </a:r>
          </a:p>
          <a:p>
            <a:pPr marL="0" indent="0" algn="ctr">
              <a:buNone/>
            </a:pPr>
            <a:endParaRPr lang="et-EE" dirty="0"/>
          </a:p>
          <a:p>
            <a:pPr marL="0" indent="0" algn="ctr">
              <a:buNone/>
            </a:pPr>
            <a:r>
              <a:rPr lang="et-EE" dirty="0"/>
              <a:t> </a:t>
            </a:r>
          </a:p>
          <a:p>
            <a:pPr marL="0" indent="0" algn="ctr">
              <a:buNone/>
            </a:pPr>
            <a:r>
              <a:rPr lang="et-EE" dirty="0">
                <a:solidFill>
                  <a:schemeClr val="bg1"/>
                </a:solidFill>
              </a:rPr>
              <a:t> </a:t>
            </a:r>
          </a:p>
          <a:p>
            <a:pPr marL="0" indent="0" algn="ctr">
              <a:buNone/>
            </a:pPr>
            <a:endParaRPr lang="et-EE" dirty="0"/>
          </a:p>
        </p:txBody>
      </p:sp>
    </p:spTree>
    <p:extLst>
      <p:ext uri="{BB962C8B-B14F-4D97-AF65-F5344CB8AC3E}">
        <p14:creationId xmlns:p14="http://schemas.microsoft.com/office/powerpoint/2010/main" val="3509065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7679"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3" name="Sisu kohatäide 2"/>
          <p:cNvSpPr>
            <a:spLocks noGrp="1"/>
          </p:cNvSpPr>
          <p:nvPr>
            <p:ph idx="1"/>
          </p:nvPr>
        </p:nvSpPr>
        <p:spPr/>
        <p:txBody>
          <a:bodyPr/>
          <a:lstStyle/>
          <a:p>
            <a:pPr marL="0" indent="0" algn="ctr">
              <a:buNone/>
            </a:pPr>
            <a:endParaRPr lang="et-EE" dirty="0">
              <a:solidFill>
                <a:schemeClr val="bg1"/>
              </a:solidFill>
            </a:endParaRPr>
          </a:p>
          <a:p>
            <a:pPr marL="0" indent="0" algn="ctr">
              <a:buNone/>
            </a:pPr>
            <a:endParaRPr lang="et-EE" dirty="0">
              <a:solidFill>
                <a:schemeClr val="bg1"/>
              </a:solidFill>
            </a:endParaRPr>
          </a:p>
          <a:p>
            <a:pPr marL="0" indent="0" algn="ctr">
              <a:buNone/>
            </a:pPr>
            <a:endParaRPr lang="et-EE" dirty="0">
              <a:solidFill>
                <a:schemeClr val="bg1"/>
              </a:solidFill>
            </a:endParaRPr>
          </a:p>
          <a:p>
            <a:pPr marL="0" indent="0" algn="ctr">
              <a:buNone/>
            </a:pPr>
            <a:r>
              <a:rPr lang="et-EE" dirty="0">
                <a:solidFill>
                  <a:schemeClr val="bg1"/>
                </a:solidFill>
              </a:rPr>
              <a:t>2. osa</a:t>
            </a:r>
          </a:p>
        </p:txBody>
      </p:sp>
    </p:spTree>
    <p:extLst>
      <p:ext uri="{BB962C8B-B14F-4D97-AF65-F5344CB8AC3E}">
        <p14:creationId xmlns:p14="http://schemas.microsoft.com/office/powerpoint/2010/main" val="1422376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8710"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13. Kirjandus (Kai </a:t>
            </a:r>
            <a:r>
              <a:rPr lang="et-EE" dirty="0" err="1">
                <a:solidFill>
                  <a:schemeClr val="bg1"/>
                </a:solidFill>
              </a:rPr>
              <a:t>Oidermaa</a:t>
            </a:r>
            <a:r>
              <a:rPr lang="et-EE" dirty="0">
                <a:solidFill>
                  <a:schemeClr val="bg1"/>
                </a:solidFill>
              </a:rPr>
              <a:t>)</a:t>
            </a:r>
          </a:p>
        </p:txBody>
      </p:sp>
      <p:sp>
        <p:nvSpPr>
          <p:cNvPr id="3" name="Sisu kohatäide 2"/>
          <p:cNvSpPr>
            <a:spLocks noGrp="1"/>
          </p:cNvSpPr>
          <p:nvPr>
            <p:ph idx="1"/>
          </p:nvPr>
        </p:nvSpPr>
        <p:spPr/>
        <p:txBody>
          <a:bodyPr>
            <a:normAutofit/>
          </a:bodyPr>
          <a:lstStyle/>
          <a:p>
            <a:pPr marL="0" indent="0" algn="ctr">
              <a:buNone/>
            </a:pPr>
            <a:r>
              <a:rPr lang="et-EE" dirty="0">
                <a:solidFill>
                  <a:schemeClr val="bg1"/>
                </a:solidFill>
              </a:rPr>
              <a:t>Millise maineka preemia said 2019. aastal nii </a:t>
            </a:r>
          </a:p>
          <a:p>
            <a:pPr marL="0" indent="0" algn="ctr">
              <a:buNone/>
            </a:pPr>
            <a:r>
              <a:rPr lang="et-EE" dirty="0">
                <a:solidFill>
                  <a:schemeClr val="bg1"/>
                </a:solidFill>
              </a:rPr>
              <a:t>Tiit Aleksejev kui Jan </a:t>
            </a:r>
            <a:r>
              <a:rPr lang="et-EE" dirty="0" err="1">
                <a:solidFill>
                  <a:schemeClr val="bg1"/>
                </a:solidFill>
              </a:rPr>
              <a:t>Kaus</a:t>
            </a:r>
            <a:r>
              <a:rPr lang="et-EE" dirty="0">
                <a:solidFill>
                  <a:schemeClr val="bg1"/>
                </a:solidFill>
              </a:rPr>
              <a:t> ?</a:t>
            </a:r>
          </a:p>
          <a:p>
            <a:pPr marL="0" indent="0" algn="ctr">
              <a:buNone/>
            </a:pPr>
            <a:r>
              <a:rPr lang="et-EE" dirty="0">
                <a:solidFill>
                  <a:schemeClr val="bg1"/>
                </a:solidFill>
              </a:rPr>
              <a:t> </a:t>
            </a:r>
          </a:p>
          <a:p>
            <a:pPr marL="0" indent="0" algn="ctr">
              <a:buNone/>
            </a:pPr>
            <a:r>
              <a:rPr lang="et-EE" dirty="0">
                <a:solidFill>
                  <a:schemeClr val="bg1"/>
                </a:solidFill>
              </a:rPr>
              <a:t> </a:t>
            </a:r>
          </a:p>
          <a:p>
            <a:endParaRPr lang="et-EE" dirty="0">
              <a:solidFill>
                <a:schemeClr val="bg1"/>
              </a:solidFill>
            </a:endParaRPr>
          </a:p>
          <a:p>
            <a:pPr marL="0" indent="0" algn="ctr">
              <a:buNone/>
            </a:pPr>
            <a:endParaRPr lang="et-EE" dirty="0">
              <a:solidFill>
                <a:schemeClr val="bg1"/>
              </a:solidFill>
            </a:endParaRPr>
          </a:p>
        </p:txBody>
      </p:sp>
    </p:spTree>
    <p:extLst>
      <p:ext uri="{BB962C8B-B14F-4D97-AF65-F5344CB8AC3E}">
        <p14:creationId xmlns:p14="http://schemas.microsoft.com/office/powerpoint/2010/main" val="1806030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9734"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13. Vastus</a:t>
            </a:r>
          </a:p>
        </p:txBody>
      </p:sp>
      <p:sp>
        <p:nvSpPr>
          <p:cNvPr id="3" name="Sisu kohatäide 2"/>
          <p:cNvSpPr>
            <a:spLocks noGrp="1"/>
          </p:cNvSpPr>
          <p:nvPr>
            <p:ph idx="1"/>
          </p:nvPr>
        </p:nvSpPr>
        <p:spPr/>
        <p:txBody>
          <a:bodyPr/>
          <a:lstStyle/>
          <a:p>
            <a:pPr marL="0" indent="0" algn="ctr">
              <a:buNone/>
            </a:pPr>
            <a:r>
              <a:rPr lang="et-EE" dirty="0">
                <a:solidFill>
                  <a:schemeClr val="bg1"/>
                </a:solidFill>
              </a:rPr>
              <a:t>Tuglase nimelise novellipreemia</a:t>
            </a:r>
          </a:p>
        </p:txBody>
      </p:sp>
    </p:spTree>
    <p:extLst>
      <p:ext uri="{BB962C8B-B14F-4D97-AF65-F5344CB8AC3E}">
        <p14:creationId xmlns:p14="http://schemas.microsoft.com/office/powerpoint/2010/main" val="163305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087" name="CorelDRAW" r:id="rId3" imgW="3102207" imgH="631530" progId="CorelDraw.Graphic.16">
                  <p:embed/>
                </p:oleObj>
              </mc:Choice>
              <mc:Fallback>
                <p:oleObj name="CorelDRAW" r:id="rId3" imgW="3102207" imgH="631530" progId="CorelDraw.Graphic.16">
                  <p:embed/>
                  <p:pic>
                    <p:nvPicPr>
                      <p:cNvPr id="25" name="Objekt 24"/>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 Kirjandus (Kai </a:t>
            </a:r>
            <a:r>
              <a:rPr lang="et-EE" dirty="0" err="1">
                <a:solidFill>
                  <a:schemeClr val="bg1"/>
                </a:solidFill>
              </a:rPr>
              <a:t>Oidermaa</a:t>
            </a:r>
            <a:r>
              <a:rPr lang="et-EE" dirty="0">
                <a:solidFill>
                  <a:schemeClr val="bg1"/>
                </a:solidFill>
              </a:rPr>
              <a:t>)</a:t>
            </a:r>
          </a:p>
        </p:txBody>
      </p:sp>
      <p:sp>
        <p:nvSpPr>
          <p:cNvPr id="3" name="Sisu kohatäide 2"/>
          <p:cNvSpPr>
            <a:spLocks noGrp="1"/>
          </p:cNvSpPr>
          <p:nvPr>
            <p:ph idx="1"/>
          </p:nvPr>
        </p:nvSpPr>
        <p:spPr/>
        <p:txBody>
          <a:bodyPr/>
          <a:lstStyle/>
          <a:p>
            <a:pPr marL="0" indent="0">
              <a:buNone/>
            </a:pPr>
            <a:r>
              <a:rPr lang="et-EE" dirty="0">
                <a:solidFill>
                  <a:schemeClr val="bg1"/>
                </a:solidFill>
              </a:rPr>
              <a:t>Kes saab tänavu Oskar Lutsu huumoripreemia? Tema viimane suurim saavutus on Rakvere teatris lavastus Paunvere poiste igavene kevade .</a:t>
            </a:r>
          </a:p>
          <a:p>
            <a:pPr marL="0" indent="0">
              <a:buNone/>
            </a:pPr>
            <a:r>
              <a:rPr lang="et-EE" dirty="0"/>
              <a:t> </a:t>
            </a:r>
          </a:p>
          <a:p>
            <a:pPr marL="0" indent="0" algn="ctr">
              <a:buNone/>
            </a:pPr>
            <a:r>
              <a:rPr lang="et-EE" dirty="0"/>
              <a:t> </a:t>
            </a:r>
            <a:endParaRPr lang="et-EE" dirty="0">
              <a:solidFill>
                <a:schemeClr val="bg1"/>
              </a:solidFill>
            </a:endParaRPr>
          </a:p>
        </p:txBody>
      </p:sp>
    </p:spTree>
    <p:extLst>
      <p:ext uri="{BB962C8B-B14F-4D97-AF65-F5344CB8AC3E}">
        <p14:creationId xmlns:p14="http://schemas.microsoft.com/office/powerpoint/2010/main" val="3100065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0758"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14. Ajalugu (Anne-Ly </a:t>
            </a:r>
            <a:r>
              <a:rPr lang="et-EE" dirty="0" err="1">
                <a:solidFill>
                  <a:schemeClr val="bg1"/>
                </a:solidFill>
              </a:rPr>
              <a:t>Ütsik</a:t>
            </a:r>
            <a:r>
              <a:rPr lang="et-EE" dirty="0">
                <a:solidFill>
                  <a:schemeClr val="bg1"/>
                </a:solidFill>
              </a:rPr>
              <a:t>)</a:t>
            </a:r>
          </a:p>
        </p:txBody>
      </p:sp>
      <p:sp>
        <p:nvSpPr>
          <p:cNvPr id="3" name="Sisu kohatäide 2"/>
          <p:cNvSpPr>
            <a:spLocks noGrp="1"/>
          </p:cNvSpPr>
          <p:nvPr>
            <p:ph idx="1"/>
          </p:nvPr>
        </p:nvSpPr>
        <p:spPr/>
        <p:txBody>
          <a:bodyPr>
            <a:normAutofit/>
          </a:bodyPr>
          <a:lstStyle/>
          <a:p>
            <a:pPr marL="0" indent="0">
              <a:buNone/>
            </a:pPr>
            <a:r>
              <a:rPr lang="et-EE" dirty="0">
                <a:solidFill>
                  <a:schemeClr val="bg1"/>
                </a:solidFill>
              </a:rPr>
              <a:t>Meil on kombeks teha igasuguseid edetabeleid: kes on targem ja kes rikkam , jne. Edetabeleid on tehtud ammustest aegadest. </a:t>
            </a:r>
          </a:p>
          <a:p>
            <a:pPr marL="0" indent="0">
              <a:buNone/>
            </a:pPr>
            <a:r>
              <a:rPr lang="et-EE" dirty="0">
                <a:solidFill>
                  <a:schemeClr val="bg1"/>
                </a:solidFill>
              </a:rPr>
              <a:t>1938.a. korraldas Uudisleht küsitluse selgitamaks kõige populaarsemat eestlast. Kes olid selle küsitluse järgi  kaks esimest </a:t>
            </a:r>
            <a:r>
              <a:rPr lang="et-EE" dirty="0" err="1">
                <a:solidFill>
                  <a:schemeClr val="bg1"/>
                </a:solidFill>
              </a:rPr>
              <a:t>eestlast.Vihjena</a:t>
            </a:r>
            <a:r>
              <a:rPr lang="et-EE" dirty="0">
                <a:solidFill>
                  <a:schemeClr val="bg1"/>
                </a:solidFill>
              </a:rPr>
              <a:t> olgu öeldud, et viimase kuuga on nendest üks jälle orbiidile tulnud.</a:t>
            </a:r>
          </a:p>
          <a:p>
            <a:pPr marL="0" indent="0" algn="ctr">
              <a:buNone/>
            </a:pPr>
            <a:r>
              <a:rPr lang="et-EE" dirty="0">
                <a:solidFill>
                  <a:schemeClr val="bg1"/>
                </a:solidFill>
              </a:rPr>
              <a:t> </a:t>
            </a:r>
          </a:p>
        </p:txBody>
      </p:sp>
    </p:spTree>
    <p:extLst>
      <p:ext uri="{BB962C8B-B14F-4D97-AF65-F5344CB8AC3E}">
        <p14:creationId xmlns:p14="http://schemas.microsoft.com/office/powerpoint/2010/main" val="3157403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1782"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14. Vastus</a:t>
            </a:r>
          </a:p>
        </p:txBody>
      </p:sp>
      <p:sp>
        <p:nvSpPr>
          <p:cNvPr id="3" name="Sisu kohatäide 2"/>
          <p:cNvSpPr>
            <a:spLocks noGrp="1"/>
          </p:cNvSpPr>
          <p:nvPr>
            <p:ph idx="1"/>
          </p:nvPr>
        </p:nvSpPr>
        <p:spPr/>
        <p:txBody>
          <a:bodyPr/>
          <a:lstStyle/>
          <a:p>
            <a:pPr marL="0" indent="0" algn="ctr">
              <a:buNone/>
            </a:pPr>
            <a:r>
              <a:rPr lang="et-EE" dirty="0">
                <a:solidFill>
                  <a:schemeClr val="bg1"/>
                </a:solidFill>
              </a:rPr>
              <a:t>A. H. Tammsaare(1878-1940) ja</a:t>
            </a:r>
          </a:p>
          <a:p>
            <a:pPr marL="0" indent="0" algn="ctr">
              <a:buNone/>
            </a:pPr>
            <a:r>
              <a:rPr lang="et-EE" dirty="0">
                <a:solidFill>
                  <a:schemeClr val="bg1"/>
                </a:solidFill>
              </a:rPr>
              <a:t> Felix Moor (1903-1955)</a:t>
            </a:r>
          </a:p>
          <a:p>
            <a:pPr marL="0" indent="0">
              <a:buNone/>
            </a:pPr>
            <a:endParaRPr lang="et-EE" dirty="0">
              <a:solidFill>
                <a:schemeClr val="bg1"/>
              </a:solidFill>
            </a:endParaRPr>
          </a:p>
          <a:p>
            <a:pPr marL="0" indent="0" algn="ctr">
              <a:buNone/>
            </a:pPr>
            <a:endParaRPr lang="et-EE" dirty="0">
              <a:solidFill>
                <a:schemeClr val="bg1"/>
              </a:solidFill>
            </a:endParaRPr>
          </a:p>
        </p:txBody>
      </p:sp>
    </p:spTree>
    <p:extLst>
      <p:ext uri="{BB962C8B-B14F-4D97-AF65-F5344CB8AC3E}">
        <p14:creationId xmlns:p14="http://schemas.microsoft.com/office/powerpoint/2010/main" val="1770953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2806"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15. Ettevõtlus, majandus (Marko Vilu)</a:t>
            </a:r>
          </a:p>
        </p:txBody>
      </p:sp>
      <p:sp>
        <p:nvSpPr>
          <p:cNvPr id="3" name="Sisu kohatäide 2"/>
          <p:cNvSpPr>
            <a:spLocks noGrp="1"/>
          </p:cNvSpPr>
          <p:nvPr>
            <p:ph idx="1"/>
          </p:nvPr>
        </p:nvSpPr>
        <p:spPr/>
        <p:txBody>
          <a:bodyPr>
            <a:normAutofit/>
          </a:bodyPr>
          <a:lstStyle/>
          <a:p>
            <a:pPr marL="0" indent="0" algn="ctr">
              <a:buNone/>
            </a:pPr>
            <a:r>
              <a:rPr lang="et-EE" dirty="0"/>
              <a:t> </a:t>
            </a:r>
            <a:r>
              <a:rPr lang="et-EE" dirty="0">
                <a:solidFill>
                  <a:schemeClr val="bg1"/>
                </a:solidFill>
              </a:rPr>
              <a:t>Pärast kaheaastast pausi on Viljandis taas oma esindus ......... marki autodel.</a:t>
            </a:r>
          </a:p>
          <a:p>
            <a:pPr marL="0" indent="0" algn="ctr">
              <a:buNone/>
            </a:pPr>
            <a:r>
              <a:rPr lang="et-EE" dirty="0">
                <a:solidFill>
                  <a:schemeClr val="bg1"/>
                </a:solidFill>
              </a:rPr>
              <a:t> Millist marki autodele?</a:t>
            </a:r>
          </a:p>
          <a:p>
            <a:pPr marL="0" indent="0">
              <a:buNone/>
            </a:pPr>
            <a:endParaRPr lang="et-EE" dirty="0">
              <a:solidFill>
                <a:schemeClr val="bg1"/>
              </a:solidFill>
            </a:endParaRPr>
          </a:p>
          <a:p>
            <a:pPr marL="0" indent="0" algn="ctr">
              <a:buNone/>
            </a:pPr>
            <a:endParaRPr lang="et-EE" dirty="0">
              <a:solidFill>
                <a:schemeClr val="bg1"/>
              </a:solidFill>
            </a:endParaRPr>
          </a:p>
        </p:txBody>
      </p:sp>
    </p:spTree>
    <p:extLst>
      <p:ext uri="{BB962C8B-B14F-4D97-AF65-F5344CB8AC3E}">
        <p14:creationId xmlns:p14="http://schemas.microsoft.com/office/powerpoint/2010/main" val="3610471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3830"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15. Vastus</a:t>
            </a:r>
          </a:p>
        </p:txBody>
      </p:sp>
      <p:sp>
        <p:nvSpPr>
          <p:cNvPr id="3" name="Sisu kohatäide 2"/>
          <p:cNvSpPr>
            <a:spLocks noGrp="1"/>
          </p:cNvSpPr>
          <p:nvPr>
            <p:ph idx="1"/>
          </p:nvPr>
        </p:nvSpPr>
        <p:spPr/>
        <p:txBody>
          <a:bodyPr/>
          <a:lstStyle/>
          <a:p>
            <a:pPr marL="0" indent="0" algn="ctr">
              <a:buNone/>
            </a:pPr>
            <a:r>
              <a:rPr lang="et-EE" dirty="0">
                <a:solidFill>
                  <a:schemeClr val="bg1"/>
                </a:solidFill>
              </a:rPr>
              <a:t>Volkswagen</a:t>
            </a:r>
            <a:r>
              <a:rPr lang="et-EE" dirty="0"/>
              <a:t> </a:t>
            </a:r>
          </a:p>
          <a:p>
            <a:pPr marL="0" indent="0" algn="ctr">
              <a:buNone/>
            </a:pPr>
            <a:endParaRPr lang="et-EE" dirty="0">
              <a:solidFill>
                <a:schemeClr val="bg1"/>
              </a:solidFill>
            </a:endParaRPr>
          </a:p>
        </p:txBody>
      </p:sp>
      <p:pic>
        <p:nvPicPr>
          <p:cNvPr id="6" name="Picture 1" descr="11844321t1ha225"/>
          <p:cNvPicPr/>
          <p:nvPr/>
        </p:nvPicPr>
        <p:blipFill>
          <a:blip r:embed="rId5"/>
          <a:srcRect/>
          <a:stretch>
            <a:fillRect/>
          </a:stretch>
        </p:blipFill>
        <p:spPr bwMode="auto">
          <a:xfrm>
            <a:off x="3647728" y="1967874"/>
            <a:ext cx="4752528" cy="3477350"/>
          </a:xfrm>
          <a:prstGeom prst="rect">
            <a:avLst/>
          </a:prstGeom>
          <a:noFill/>
          <a:ln w="9525">
            <a:noFill/>
            <a:miter lim="800000"/>
            <a:headEnd/>
            <a:tailEnd/>
          </a:ln>
        </p:spPr>
      </p:pic>
    </p:spTree>
    <p:extLst>
      <p:ext uri="{BB962C8B-B14F-4D97-AF65-F5344CB8AC3E}">
        <p14:creationId xmlns:p14="http://schemas.microsoft.com/office/powerpoint/2010/main" val="862420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4854"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a:xfrm>
            <a:off x="551384" y="260648"/>
            <a:ext cx="10972800" cy="711081"/>
          </a:xfrm>
        </p:spPr>
        <p:txBody>
          <a:bodyPr/>
          <a:lstStyle/>
          <a:p>
            <a:pPr algn="ctr"/>
            <a:r>
              <a:rPr lang="et-EE" dirty="0">
                <a:solidFill>
                  <a:schemeClr val="bg1"/>
                </a:solidFill>
              </a:rPr>
              <a:t>16. Loodus, geograafia (Anneli </a:t>
            </a:r>
            <a:r>
              <a:rPr lang="et-EE" dirty="0" err="1">
                <a:solidFill>
                  <a:schemeClr val="bg1"/>
                </a:solidFill>
              </a:rPr>
              <a:t>Sims</a:t>
            </a:r>
            <a:r>
              <a:rPr lang="et-EE" dirty="0">
                <a:solidFill>
                  <a:schemeClr val="bg1"/>
                </a:solidFill>
              </a:rPr>
              <a:t>)</a:t>
            </a:r>
          </a:p>
        </p:txBody>
      </p:sp>
      <p:sp>
        <p:nvSpPr>
          <p:cNvPr id="3" name="Sisu kohatäide 2"/>
          <p:cNvSpPr>
            <a:spLocks noGrp="1"/>
          </p:cNvSpPr>
          <p:nvPr>
            <p:ph idx="1"/>
          </p:nvPr>
        </p:nvSpPr>
        <p:spPr/>
        <p:txBody>
          <a:bodyPr>
            <a:normAutofit/>
          </a:bodyPr>
          <a:lstStyle/>
          <a:p>
            <a:pPr marL="0" indent="0" algn="ctr">
              <a:buNone/>
            </a:pPr>
            <a:r>
              <a:rPr lang="et-EE" dirty="0">
                <a:solidFill>
                  <a:schemeClr val="bg1"/>
                </a:solidFill>
              </a:rPr>
              <a:t>Hiiumaal Ristnas asub Merekaubamaja.  Mida võib sealt leida?</a:t>
            </a:r>
          </a:p>
          <a:p>
            <a:pPr marL="0" indent="0" algn="ctr">
              <a:buNone/>
            </a:pPr>
            <a:r>
              <a:rPr lang="en-US" b="1" dirty="0"/>
              <a:t> </a:t>
            </a:r>
            <a:endParaRPr lang="et-EE" dirty="0"/>
          </a:p>
        </p:txBody>
      </p:sp>
    </p:spTree>
    <p:extLst>
      <p:ext uri="{BB962C8B-B14F-4D97-AF65-F5344CB8AC3E}">
        <p14:creationId xmlns:p14="http://schemas.microsoft.com/office/powerpoint/2010/main" val="2346552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5881"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16. Vastus</a:t>
            </a:r>
          </a:p>
        </p:txBody>
      </p:sp>
      <p:sp>
        <p:nvSpPr>
          <p:cNvPr id="3" name="Sisu kohatäide 2"/>
          <p:cNvSpPr>
            <a:spLocks noGrp="1"/>
          </p:cNvSpPr>
          <p:nvPr>
            <p:ph idx="1"/>
          </p:nvPr>
        </p:nvSpPr>
        <p:spPr/>
        <p:txBody>
          <a:bodyPr>
            <a:normAutofit/>
          </a:bodyPr>
          <a:lstStyle/>
          <a:p>
            <a:pPr marL="0" indent="0">
              <a:buNone/>
            </a:pPr>
            <a:r>
              <a:rPr lang="et-EE" dirty="0"/>
              <a:t> </a:t>
            </a:r>
            <a:r>
              <a:rPr lang="et-EE" dirty="0">
                <a:solidFill>
                  <a:schemeClr val="bg1"/>
                </a:solidFill>
              </a:rPr>
              <a:t>Mereprügi, mis on kogutud Hiiumaa rannikult, aga päritolult on ülemaailmne</a:t>
            </a:r>
            <a:endParaRPr lang="et-EE" dirty="0"/>
          </a:p>
          <a:p>
            <a:pPr marL="0" indent="0">
              <a:buNone/>
            </a:pPr>
            <a:r>
              <a:rPr lang="et-EE" sz="2800" u="sng" dirty="0">
                <a:hlinkClick r:id="rId5"/>
              </a:rPr>
              <a:t>https://www.westestonia.ee/magnetid/objekt/a/ristna-looduskeskus-ja-merekaubamaja/</a:t>
            </a:r>
            <a:endParaRPr lang="et-EE" sz="2800" dirty="0"/>
          </a:p>
          <a:p>
            <a:pPr marL="0" indent="0" algn="ctr">
              <a:buNone/>
            </a:pPr>
            <a:endParaRPr lang="et-EE" dirty="0"/>
          </a:p>
        </p:txBody>
      </p:sp>
      <p:pic>
        <p:nvPicPr>
          <p:cNvPr id="6" name="Pilt 5" descr="Pildiotsingu ristna merekaubamaja tulemu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39816" y="3068960"/>
            <a:ext cx="3528392" cy="2736304"/>
          </a:xfrm>
          <a:prstGeom prst="rect">
            <a:avLst/>
          </a:prstGeom>
          <a:noFill/>
          <a:ln>
            <a:noFill/>
          </a:ln>
        </p:spPr>
      </p:pic>
    </p:spTree>
    <p:extLst>
      <p:ext uri="{BB962C8B-B14F-4D97-AF65-F5344CB8AC3E}">
        <p14:creationId xmlns:p14="http://schemas.microsoft.com/office/powerpoint/2010/main" val="3538603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6903"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17. Kultuur (Anne-Ly </a:t>
            </a:r>
            <a:r>
              <a:rPr lang="et-EE" dirty="0" err="1">
                <a:solidFill>
                  <a:schemeClr val="bg1"/>
                </a:solidFill>
              </a:rPr>
              <a:t>Ütsik</a:t>
            </a:r>
            <a:r>
              <a:rPr lang="et-EE" dirty="0">
                <a:solidFill>
                  <a:schemeClr val="bg1"/>
                </a:solidFill>
              </a:rPr>
              <a:t>)</a:t>
            </a:r>
          </a:p>
        </p:txBody>
      </p:sp>
      <p:sp>
        <p:nvSpPr>
          <p:cNvPr id="3" name="Sisu kohatäide 2"/>
          <p:cNvSpPr>
            <a:spLocks noGrp="1"/>
          </p:cNvSpPr>
          <p:nvPr>
            <p:ph idx="1"/>
          </p:nvPr>
        </p:nvSpPr>
        <p:spPr/>
        <p:txBody>
          <a:bodyPr/>
          <a:lstStyle/>
          <a:p>
            <a:pPr marL="0" indent="0" algn="ctr">
              <a:buNone/>
            </a:pPr>
            <a:r>
              <a:rPr lang="et-EE" dirty="0">
                <a:solidFill>
                  <a:schemeClr val="bg1"/>
                </a:solidFill>
              </a:rPr>
              <a:t>Öeldakse, et igas sadamas on vähemalt 1 eestlane. Aga kes on see üks ja ainus eestlane, kes on maetud Pariisi </a:t>
            </a:r>
            <a:r>
              <a:rPr lang="et-EE" dirty="0" err="1">
                <a:solidFill>
                  <a:schemeClr val="bg1"/>
                </a:solidFill>
              </a:rPr>
              <a:t>Pere-Lachaise</a:t>
            </a:r>
            <a:r>
              <a:rPr lang="et-EE" dirty="0">
                <a:solidFill>
                  <a:schemeClr val="bg1"/>
                </a:solidFill>
              </a:rPr>
              <a:t> kuulsuste kalmistule?</a:t>
            </a:r>
          </a:p>
          <a:p>
            <a:pPr marL="0" indent="0" algn="ctr">
              <a:buNone/>
            </a:pPr>
            <a:endParaRPr lang="et-EE" dirty="0">
              <a:solidFill>
                <a:schemeClr val="bg1"/>
              </a:solidFill>
            </a:endParaRPr>
          </a:p>
        </p:txBody>
      </p:sp>
    </p:spTree>
    <p:extLst>
      <p:ext uri="{BB962C8B-B14F-4D97-AF65-F5344CB8AC3E}">
        <p14:creationId xmlns:p14="http://schemas.microsoft.com/office/powerpoint/2010/main" val="718323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7926"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17. Vastus</a:t>
            </a:r>
          </a:p>
        </p:txBody>
      </p:sp>
      <p:sp>
        <p:nvSpPr>
          <p:cNvPr id="3" name="Sisu kohatäide 2"/>
          <p:cNvSpPr>
            <a:spLocks noGrp="1"/>
          </p:cNvSpPr>
          <p:nvPr>
            <p:ph idx="1"/>
          </p:nvPr>
        </p:nvSpPr>
        <p:spPr/>
        <p:txBody>
          <a:bodyPr/>
          <a:lstStyle/>
          <a:p>
            <a:pPr marL="0" indent="0" algn="ctr">
              <a:buNone/>
            </a:pPr>
            <a:r>
              <a:rPr lang="et-EE" dirty="0">
                <a:solidFill>
                  <a:schemeClr val="bg1"/>
                </a:solidFill>
              </a:rPr>
              <a:t>12.01.1954 Eduard Wiiralt (1898-1954)</a:t>
            </a:r>
          </a:p>
          <a:p>
            <a:pPr marL="0" indent="0" algn="ctr">
              <a:buNone/>
            </a:pPr>
            <a:endParaRPr lang="et-EE" dirty="0">
              <a:solidFill>
                <a:schemeClr val="bg1"/>
              </a:solidFill>
            </a:endParaRPr>
          </a:p>
        </p:txBody>
      </p:sp>
    </p:spTree>
    <p:extLst>
      <p:ext uri="{BB962C8B-B14F-4D97-AF65-F5344CB8AC3E}">
        <p14:creationId xmlns:p14="http://schemas.microsoft.com/office/powerpoint/2010/main" val="325503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8951"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18. </a:t>
            </a:r>
            <a:r>
              <a:rPr lang="fi-FI" dirty="0" err="1">
                <a:solidFill>
                  <a:schemeClr val="bg1"/>
                </a:solidFill>
              </a:rPr>
              <a:t>Kes</a:t>
            </a:r>
            <a:r>
              <a:rPr lang="fi-FI" dirty="0">
                <a:solidFill>
                  <a:schemeClr val="bg1"/>
                </a:solidFill>
              </a:rPr>
              <a:t> on </a:t>
            </a:r>
            <a:r>
              <a:rPr lang="fi-FI" dirty="0" err="1">
                <a:solidFill>
                  <a:schemeClr val="bg1"/>
                </a:solidFill>
              </a:rPr>
              <a:t>kes</a:t>
            </a:r>
            <a:r>
              <a:rPr lang="fi-FI" dirty="0">
                <a:solidFill>
                  <a:schemeClr val="bg1"/>
                </a:solidFill>
              </a:rPr>
              <a:t>? (</a:t>
            </a:r>
            <a:r>
              <a:rPr lang="fi-FI" dirty="0" err="1">
                <a:solidFill>
                  <a:schemeClr val="bg1"/>
                </a:solidFill>
              </a:rPr>
              <a:t>Sirje</a:t>
            </a:r>
            <a:r>
              <a:rPr lang="fi-FI" dirty="0">
                <a:solidFill>
                  <a:schemeClr val="bg1"/>
                </a:solidFill>
              </a:rPr>
              <a:t> Põder)</a:t>
            </a:r>
            <a:endParaRPr lang="et-EE" dirty="0">
              <a:solidFill>
                <a:schemeClr val="bg1"/>
              </a:solidFill>
            </a:endParaRPr>
          </a:p>
        </p:txBody>
      </p:sp>
      <p:sp>
        <p:nvSpPr>
          <p:cNvPr id="3" name="Sisu kohatäide 2"/>
          <p:cNvSpPr>
            <a:spLocks noGrp="1"/>
          </p:cNvSpPr>
          <p:nvPr>
            <p:ph idx="1"/>
          </p:nvPr>
        </p:nvSpPr>
        <p:spPr/>
        <p:txBody>
          <a:bodyPr>
            <a:normAutofit fontScale="77500" lnSpcReduction="20000"/>
          </a:bodyPr>
          <a:lstStyle/>
          <a:p>
            <a:pPr marL="0" indent="0" algn="ctr">
              <a:buNone/>
            </a:pPr>
            <a:r>
              <a:rPr lang="et-EE" sz="5200" dirty="0">
                <a:solidFill>
                  <a:schemeClr val="bg1"/>
                </a:solidFill>
              </a:rPr>
              <a:t>Kes on pildil? </a:t>
            </a:r>
          </a:p>
          <a:p>
            <a:pPr marL="0" indent="0" algn="ctr">
              <a:buNone/>
            </a:pPr>
            <a:r>
              <a:rPr lang="et-EE" sz="5800" dirty="0">
                <a:solidFill>
                  <a:schemeClr val="bg1"/>
                </a:solidFill>
              </a:rPr>
              <a:t> </a:t>
            </a:r>
          </a:p>
          <a:p>
            <a:endParaRPr lang="et-EE" dirty="0">
              <a:solidFill>
                <a:schemeClr val="bg1"/>
              </a:solidFill>
            </a:endParaRPr>
          </a:p>
          <a:p>
            <a:pPr marL="0" indent="0">
              <a:buNone/>
            </a:pPr>
            <a:r>
              <a:rPr lang="et-EE" dirty="0">
                <a:solidFill>
                  <a:schemeClr val="bg1"/>
                </a:solidFill>
              </a:rPr>
              <a:t> </a:t>
            </a:r>
          </a:p>
          <a:p>
            <a:pPr marL="0" indent="0">
              <a:buNone/>
            </a:pPr>
            <a:r>
              <a:rPr lang="et-EE" dirty="0"/>
              <a:t> </a:t>
            </a:r>
          </a:p>
          <a:p>
            <a:pPr marL="0" indent="0">
              <a:buNone/>
            </a:pPr>
            <a:r>
              <a:rPr lang="et-EE" dirty="0"/>
              <a:t> </a:t>
            </a:r>
          </a:p>
          <a:p>
            <a:pPr marL="0" indent="0">
              <a:buNone/>
            </a:pPr>
            <a:r>
              <a:rPr lang="et-EE" dirty="0"/>
              <a:t> </a:t>
            </a:r>
          </a:p>
          <a:p>
            <a:pPr marL="0" indent="0">
              <a:buNone/>
            </a:pPr>
            <a:r>
              <a:rPr lang="et-EE" dirty="0"/>
              <a:t> </a:t>
            </a:r>
          </a:p>
          <a:p>
            <a:pPr marL="0" indent="0">
              <a:buNone/>
            </a:pPr>
            <a:r>
              <a:rPr lang="et-EE" dirty="0"/>
              <a:t> </a:t>
            </a:r>
          </a:p>
          <a:p>
            <a:pPr marL="0" indent="0">
              <a:buNone/>
            </a:pPr>
            <a:r>
              <a:rPr lang="et-EE" dirty="0"/>
              <a:t> </a:t>
            </a:r>
          </a:p>
          <a:p>
            <a:pPr marL="0" indent="0">
              <a:buNone/>
            </a:pPr>
            <a:endParaRPr lang="et-EE" dirty="0">
              <a:solidFill>
                <a:schemeClr val="bg1"/>
              </a:solidFill>
            </a:endParaRPr>
          </a:p>
        </p:txBody>
      </p:sp>
      <p:pic>
        <p:nvPicPr>
          <p:cNvPr id="7" name="Picture 2" descr="https://kajakallas.ee/wp-content/uploads/2014/04/image0058-441x600.jpg"/>
          <p:cNvPicPr/>
          <p:nvPr/>
        </p:nvPicPr>
        <p:blipFill>
          <a:blip r:embed="rId5" r:link="rId6"/>
          <a:srcRect/>
          <a:stretch>
            <a:fillRect/>
          </a:stretch>
        </p:blipFill>
        <p:spPr bwMode="auto">
          <a:xfrm>
            <a:off x="4367809" y="1772816"/>
            <a:ext cx="3312368" cy="3816424"/>
          </a:xfrm>
          <a:prstGeom prst="rect">
            <a:avLst/>
          </a:prstGeom>
          <a:noFill/>
          <a:ln w="9525">
            <a:noFill/>
            <a:miter lim="800000"/>
            <a:headEnd/>
            <a:tailEnd/>
          </a:ln>
        </p:spPr>
      </p:pic>
    </p:spTree>
    <p:extLst>
      <p:ext uri="{BB962C8B-B14F-4D97-AF65-F5344CB8AC3E}">
        <p14:creationId xmlns:p14="http://schemas.microsoft.com/office/powerpoint/2010/main" val="1404203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9974"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18. Vastus</a:t>
            </a:r>
          </a:p>
        </p:txBody>
      </p:sp>
      <p:sp>
        <p:nvSpPr>
          <p:cNvPr id="3" name="Sisu kohatäide 2"/>
          <p:cNvSpPr>
            <a:spLocks noGrp="1"/>
          </p:cNvSpPr>
          <p:nvPr>
            <p:ph idx="1"/>
          </p:nvPr>
        </p:nvSpPr>
        <p:spPr/>
        <p:txBody>
          <a:bodyPr/>
          <a:lstStyle/>
          <a:p>
            <a:pPr marL="0" indent="0" algn="ctr">
              <a:buNone/>
            </a:pPr>
            <a:r>
              <a:rPr lang="et-EE" dirty="0">
                <a:solidFill>
                  <a:schemeClr val="bg1"/>
                </a:solidFill>
              </a:rPr>
              <a:t>Kaja Kallas</a:t>
            </a:r>
          </a:p>
          <a:p>
            <a:pPr marL="0" indent="0" algn="ctr">
              <a:buNone/>
            </a:pPr>
            <a:endParaRPr lang="et-EE" dirty="0">
              <a:solidFill>
                <a:schemeClr val="bg1"/>
              </a:solidFill>
            </a:endParaRPr>
          </a:p>
        </p:txBody>
      </p:sp>
    </p:spTree>
    <p:extLst>
      <p:ext uri="{BB962C8B-B14F-4D97-AF65-F5344CB8AC3E}">
        <p14:creationId xmlns:p14="http://schemas.microsoft.com/office/powerpoint/2010/main" val="1752301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111" name="CorelDRAW" r:id="rId3" imgW="3102207" imgH="631530" progId="CorelDraw.Graphic.16">
                  <p:embed/>
                </p:oleObj>
              </mc:Choice>
              <mc:Fallback>
                <p:oleObj name="CorelDRAW" r:id="rId3" imgW="3102207" imgH="631530" progId="CorelDraw.Graphic.16">
                  <p:embed/>
                  <p:pic>
                    <p:nvPicPr>
                      <p:cNvPr id="25" name="Objekt 24"/>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 Vastus</a:t>
            </a:r>
          </a:p>
        </p:txBody>
      </p:sp>
      <p:sp>
        <p:nvSpPr>
          <p:cNvPr id="3" name="Sisu kohatäide 2"/>
          <p:cNvSpPr>
            <a:spLocks noGrp="1"/>
          </p:cNvSpPr>
          <p:nvPr>
            <p:ph idx="1"/>
          </p:nvPr>
        </p:nvSpPr>
        <p:spPr/>
        <p:txBody>
          <a:bodyPr/>
          <a:lstStyle/>
          <a:p>
            <a:pPr marL="0" indent="0" algn="ctr">
              <a:buNone/>
            </a:pPr>
            <a:r>
              <a:rPr lang="et-EE" dirty="0">
                <a:solidFill>
                  <a:schemeClr val="bg1"/>
                </a:solidFill>
              </a:rPr>
              <a:t>Lavastaja ja dramaturg Urmas Lennuk</a:t>
            </a:r>
          </a:p>
        </p:txBody>
      </p:sp>
    </p:spTree>
    <p:extLst>
      <p:ext uri="{BB962C8B-B14F-4D97-AF65-F5344CB8AC3E}">
        <p14:creationId xmlns:p14="http://schemas.microsoft.com/office/powerpoint/2010/main" val="2202216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0999"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19. </a:t>
            </a:r>
            <a:r>
              <a:rPr lang="fi-FI" dirty="0" err="1">
                <a:solidFill>
                  <a:schemeClr val="bg1"/>
                </a:solidFill>
              </a:rPr>
              <a:t>Sise</a:t>
            </a:r>
            <a:r>
              <a:rPr lang="fi-FI" dirty="0">
                <a:solidFill>
                  <a:schemeClr val="bg1"/>
                </a:solidFill>
              </a:rPr>
              <a:t>- ja </a:t>
            </a:r>
            <a:r>
              <a:rPr lang="fi-FI" dirty="0" err="1">
                <a:solidFill>
                  <a:schemeClr val="bg1"/>
                </a:solidFill>
              </a:rPr>
              <a:t>välispoliitika</a:t>
            </a:r>
            <a:r>
              <a:rPr lang="fi-FI" dirty="0">
                <a:solidFill>
                  <a:schemeClr val="bg1"/>
                </a:solidFill>
              </a:rPr>
              <a:t> (</a:t>
            </a:r>
            <a:r>
              <a:rPr lang="fi-FI" dirty="0" err="1">
                <a:solidFill>
                  <a:schemeClr val="bg1"/>
                </a:solidFill>
              </a:rPr>
              <a:t>Urve</a:t>
            </a:r>
            <a:r>
              <a:rPr lang="fi-FI" dirty="0">
                <a:solidFill>
                  <a:schemeClr val="bg1"/>
                </a:solidFill>
              </a:rPr>
              <a:t> </a:t>
            </a:r>
            <a:r>
              <a:rPr lang="fi-FI" dirty="0" err="1">
                <a:solidFill>
                  <a:schemeClr val="bg1"/>
                </a:solidFill>
              </a:rPr>
              <a:t>Mukk</a:t>
            </a:r>
            <a:r>
              <a:rPr lang="fi-FI" dirty="0">
                <a:solidFill>
                  <a:schemeClr val="bg1"/>
                </a:solidFill>
              </a:rPr>
              <a:t>)</a:t>
            </a:r>
            <a:endParaRPr lang="et-EE" dirty="0">
              <a:solidFill>
                <a:schemeClr val="bg1"/>
              </a:solidFill>
            </a:endParaRPr>
          </a:p>
        </p:txBody>
      </p:sp>
      <p:sp>
        <p:nvSpPr>
          <p:cNvPr id="3" name="Sisu kohatäide 2"/>
          <p:cNvSpPr>
            <a:spLocks noGrp="1"/>
          </p:cNvSpPr>
          <p:nvPr>
            <p:ph idx="1"/>
          </p:nvPr>
        </p:nvSpPr>
        <p:spPr/>
        <p:txBody>
          <a:bodyPr>
            <a:normAutofit lnSpcReduction="10000"/>
          </a:bodyPr>
          <a:lstStyle/>
          <a:p>
            <a:pPr marL="0" indent="0">
              <a:buNone/>
            </a:pPr>
            <a:r>
              <a:rPr lang="et-EE" dirty="0">
                <a:solidFill>
                  <a:schemeClr val="bg1"/>
                </a:solidFill>
              </a:rPr>
              <a:t>Välisministeeriumi FB lehel on välja toodud, et tänavuse rahvusvahelise naisepäeva keskmes on tasakaal. „Ka meie usume, et sooline tasakaal diplomaatias aitab kaasa sellele, et poliitikat üle maailma kujundatakse kõiki inimesi väärtustades ja silmas pidades. Täna väärtustame neid naisi, kes annavad oma panuse Eesti diplomaatiasse”. </a:t>
            </a:r>
          </a:p>
          <a:p>
            <a:pPr marL="0" indent="0">
              <a:buNone/>
            </a:pPr>
            <a:r>
              <a:rPr lang="et-EE" dirty="0">
                <a:solidFill>
                  <a:schemeClr val="bg1"/>
                </a:solidFill>
              </a:rPr>
              <a:t>Mitu % Eesti diplomaatidest on naised ja mitu mehed?</a:t>
            </a:r>
            <a:r>
              <a:rPr lang="et-EE" dirty="0"/>
              <a:t>	</a:t>
            </a:r>
            <a:endParaRPr lang="et-EE" dirty="0">
              <a:solidFill>
                <a:schemeClr val="bg1"/>
              </a:solidFill>
            </a:endParaRPr>
          </a:p>
        </p:txBody>
      </p:sp>
    </p:spTree>
    <p:extLst>
      <p:ext uri="{BB962C8B-B14F-4D97-AF65-F5344CB8AC3E}">
        <p14:creationId xmlns:p14="http://schemas.microsoft.com/office/powerpoint/2010/main" val="3497547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2023"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19. Vastus</a:t>
            </a:r>
          </a:p>
        </p:txBody>
      </p:sp>
      <p:sp>
        <p:nvSpPr>
          <p:cNvPr id="3" name="Sisu kohatäide 2"/>
          <p:cNvSpPr>
            <a:spLocks noGrp="1"/>
          </p:cNvSpPr>
          <p:nvPr>
            <p:ph idx="1"/>
          </p:nvPr>
        </p:nvSpPr>
        <p:spPr/>
        <p:txBody>
          <a:bodyPr/>
          <a:lstStyle/>
          <a:p>
            <a:pPr marL="0" indent="0" algn="ctr">
              <a:buNone/>
            </a:pPr>
            <a:r>
              <a:rPr lang="et-EE" dirty="0">
                <a:solidFill>
                  <a:schemeClr val="bg1"/>
                </a:solidFill>
              </a:rPr>
              <a:t>Eesti diplomaatidest on 60% naised ja 40% mehed.</a:t>
            </a:r>
          </a:p>
          <a:p>
            <a:pPr marL="0" indent="0" algn="ctr">
              <a:buNone/>
            </a:pPr>
            <a:r>
              <a:rPr lang="et-EE" b="1" dirty="0">
                <a:solidFill>
                  <a:schemeClr val="bg1"/>
                </a:solidFill>
              </a:rPr>
              <a:t> </a:t>
            </a:r>
            <a:endParaRPr lang="et-EE" dirty="0">
              <a:solidFill>
                <a:schemeClr val="bg1"/>
              </a:solidFill>
            </a:endParaRPr>
          </a:p>
        </p:txBody>
      </p:sp>
    </p:spTree>
    <p:extLst>
      <p:ext uri="{BB962C8B-B14F-4D97-AF65-F5344CB8AC3E}">
        <p14:creationId xmlns:p14="http://schemas.microsoft.com/office/powerpoint/2010/main" val="1886238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3049"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20. Muusika (Marko Vilu)</a:t>
            </a:r>
          </a:p>
        </p:txBody>
      </p:sp>
      <p:sp>
        <p:nvSpPr>
          <p:cNvPr id="3" name="Sisu kohatäide 2"/>
          <p:cNvSpPr>
            <a:spLocks noGrp="1"/>
          </p:cNvSpPr>
          <p:nvPr>
            <p:ph idx="1"/>
          </p:nvPr>
        </p:nvSpPr>
        <p:spPr/>
        <p:txBody>
          <a:bodyPr/>
          <a:lstStyle/>
          <a:p>
            <a:pPr marL="0" indent="0" algn="ctr">
              <a:buNone/>
            </a:pPr>
            <a:r>
              <a:rPr lang="et-EE" dirty="0">
                <a:solidFill>
                  <a:schemeClr val="bg1"/>
                </a:solidFill>
              </a:rPr>
              <a:t>Millise filmi tunnusmeloodia see on?</a:t>
            </a:r>
          </a:p>
          <a:p>
            <a:pPr marL="0" indent="0" algn="ctr">
              <a:buNone/>
            </a:pPr>
            <a:endParaRPr lang="et-EE" dirty="0">
              <a:solidFill>
                <a:schemeClr val="bg1"/>
              </a:solidFill>
            </a:endParaRPr>
          </a:p>
        </p:txBody>
      </p:sp>
    </p:spTree>
    <p:extLst>
      <p:ext uri="{BB962C8B-B14F-4D97-AF65-F5344CB8AC3E}">
        <p14:creationId xmlns:p14="http://schemas.microsoft.com/office/powerpoint/2010/main" val="3114593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4071"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20. Vastus</a:t>
            </a:r>
          </a:p>
        </p:txBody>
      </p:sp>
      <p:sp>
        <p:nvSpPr>
          <p:cNvPr id="3" name="Sisu kohatäide 2"/>
          <p:cNvSpPr>
            <a:spLocks noGrp="1"/>
          </p:cNvSpPr>
          <p:nvPr>
            <p:ph idx="1"/>
          </p:nvPr>
        </p:nvSpPr>
        <p:spPr/>
        <p:txBody>
          <a:bodyPr/>
          <a:lstStyle/>
          <a:p>
            <a:pPr marL="0" indent="0" algn="ctr">
              <a:buNone/>
            </a:pPr>
            <a:r>
              <a:rPr lang="et-EE" dirty="0">
                <a:solidFill>
                  <a:schemeClr val="bg1"/>
                </a:solidFill>
              </a:rPr>
              <a:t> </a:t>
            </a:r>
            <a:r>
              <a:rPr lang="et-EE" dirty="0" err="1">
                <a:solidFill>
                  <a:schemeClr val="bg1"/>
                </a:solidFill>
              </a:rPr>
              <a:t>Sherlock</a:t>
            </a:r>
            <a:r>
              <a:rPr lang="et-EE" dirty="0">
                <a:solidFill>
                  <a:schemeClr val="bg1"/>
                </a:solidFill>
              </a:rPr>
              <a:t> </a:t>
            </a:r>
            <a:r>
              <a:rPr lang="et-EE" dirty="0" err="1">
                <a:solidFill>
                  <a:schemeClr val="bg1"/>
                </a:solidFill>
              </a:rPr>
              <a:t>Holms</a:t>
            </a:r>
            <a:r>
              <a:rPr lang="et-EE" dirty="0">
                <a:solidFill>
                  <a:schemeClr val="bg1"/>
                </a:solidFill>
              </a:rPr>
              <a:t> ja Dr. </a:t>
            </a:r>
            <a:r>
              <a:rPr lang="et-EE" dirty="0" err="1">
                <a:solidFill>
                  <a:schemeClr val="bg1"/>
                </a:solidFill>
              </a:rPr>
              <a:t>Watson</a:t>
            </a:r>
            <a:r>
              <a:rPr lang="et-EE" dirty="0">
                <a:solidFill>
                  <a:schemeClr val="bg1"/>
                </a:solidFill>
              </a:rPr>
              <a:t>   (1979-1986 Venemaa)</a:t>
            </a:r>
          </a:p>
          <a:p>
            <a:pPr marL="0" indent="0" algn="ctr">
              <a:buNone/>
            </a:pPr>
            <a:endParaRPr lang="et-EE" dirty="0">
              <a:solidFill>
                <a:schemeClr val="bg1"/>
              </a:solidFill>
            </a:endParaRPr>
          </a:p>
        </p:txBody>
      </p:sp>
      <p:pic>
        <p:nvPicPr>
          <p:cNvPr id="6" name="Picture 4" descr="Pildiotsingu sherlok holms i doktor vatson smotret online tulemus"/>
          <p:cNvPicPr/>
          <p:nvPr/>
        </p:nvPicPr>
        <p:blipFill>
          <a:blip r:embed="rId5" cstate="print"/>
          <a:srcRect/>
          <a:stretch>
            <a:fillRect/>
          </a:stretch>
        </p:blipFill>
        <p:spPr bwMode="auto">
          <a:xfrm>
            <a:off x="4007768" y="2204864"/>
            <a:ext cx="4176464" cy="3312367"/>
          </a:xfrm>
          <a:prstGeom prst="rect">
            <a:avLst/>
          </a:prstGeom>
          <a:noFill/>
          <a:ln w="9525">
            <a:noFill/>
            <a:miter lim="800000"/>
            <a:headEnd/>
            <a:tailEnd/>
          </a:ln>
        </p:spPr>
      </p:pic>
    </p:spTree>
    <p:extLst>
      <p:ext uri="{BB962C8B-B14F-4D97-AF65-F5344CB8AC3E}">
        <p14:creationId xmlns:p14="http://schemas.microsoft.com/office/powerpoint/2010/main" val="3043312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5095"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21. Sport (Sirje Põder)</a:t>
            </a:r>
          </a:p>
        </p:txBody>
      </p:sp>
      <p:sp>
        <p:nvSpPr>
          <p:cNvPr id="3" name="Sisu kohatäide 2"/>
          <p:cNvSpPr>
            <a:spLocks noGrp="1"/>
          </p:cNvSpPr>
          <p:nvPr>
            <p:ph idx="1"/>
          </p:nvPr>
        </p:nvSpPr>
        <p:spPr/>
        <p:txBody>
          <a:bodyPr>
            <a:normAutofit/>
          </a:bodyPr>
          <a:lstStyle/>
          <a:p>
            <a:pPr marL="0" indent="0" algn="ctr">
              <a:buNone/>
            </a:pPr>
            <a:r>
              <a:rPr lang="et-EE" dirty="0">
                <a:solidFill>
                  <a:schemeClr val="bg1"/>
                </a:solidFill>
              </a:rPr>
              <a:t>Inimene  suuskadel</a:t>
            </a:r>
          </a:p>
          <a:p>
            <a:pPr marL="0" indent="0" algn="ctr">
              <a:buNone/>
            </a:pPr>
            <a:r>
              <a:rPr lang="et-EE" dirty="0">
                <a:solidFill>
                  <a:schemeClr val="bg1"/>
                </a:solidFill>
              </a:rPr>
              <a:t>Inimese  fikseeritud tippkiirus suuskadel (kilomeetrit tunnis) (± 10  - 1 punkt)</a:t>
            </a:r>
          </a:p>
          <a:p>
            <a:pPr marL="0" indent="0" algn="ctr">
              <a:buNone/>
            </a:pPr>
            <a:endParaRPr lang="et-EE" dirty="0">
              <a:solidFill>
                <a:schemeClr val="bg1"/>
              </a:solidFill>
            </a:endParaRPr>
          </a:p>
        </p:txBody>
      </p:sp>
    </p:spTree>
    <p:extLst>
      <p:ext uri="{BB962C8B-B14F-4D97-AF65-F5344CB8AC3E}">
        <p14:creationId xmlns:p14="http://schemas.microsoft.com/office/powerpoint/2010/main" val="35036855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6119"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21. Vastus</a:t>
            </a:r>
          </a:p>
        </p:txBody>
      </p:sp>
      <p:sp>
        <p:nvSpPr>
          <p:cNvPr id="3" name="Sisu kohatäide 2"/>
          <p:cNvSpPr>
            <a:spLocks noGrp="1"/>
          </p:cNvSpPr>
          <p:nvPr>
            <p:ph idx="1"/>
          </p:nvPr>
        </p:nvSpPr>
        <p:spPr/>
        <p:txBody>
          <a:bodyPr/>
          <a:lstStyle/>
          <a:p>
            <a:pPr marL="0" indent="0" algn="ctr">
              <a:buNone/>
            </a:pPr>
            <a:r>
              <a:rPr lang="et-EE" dirty="0">
                <a:solidFill>
                  <a:schemeClr val="bg1"/>
                </a:solidFill>
              </a:rPr>
              <a:t>252,63 km/h</a:t>
            </a:r>
          </a:p>
          <a:p>
            <a:pPr marL="0" indent="0" algn="ctr">
              <a:buNone/>
            </a:pPr>
            <a:r>
              <a:rPr lang="et-EE" dirty="0">
                <a:solidFill>
                  <a:schemeClr val="bg1"/>
                </a:solidFill>
              </a:rPr>
              <a:t>Itaalia sööstlaskuja </a:t>
            </a:r>
            <a:r>
              <a:rPr lang="et-EE" dirty="0" err="1">
                <a:solidFill>
                  <a:schemeClr val="bg1"/>
                </a:solidFill>
              </a:rPr>
              <a:t>Simone</a:t>
            </a:r>
            <a:r>
              <a:rPr lang="et-EE" dirty="0">
                <a:solidFill>
                  <a:schemeClr val="bg1"/>
                </a:solidFill>
              </a:rPr>
              <a:t> </a:t>
            </a:r>
            <a:r>
              <a:rPr lang="et-EE" dirty="0" err="1">
                <a:solidFill>
                  <a:schemeClr val="bg1"/>
                </a:solidFill>
              </a:rPr>
              <a:t>Origone</a:t>
            </a:r>
            <a:r>
              <a:rPr lang="et-EE" dirty="0">
                <a:solidFill>
                  <a:schemeClr val="bg1"/>
                </a:solidFill>
              </a:rPr>
              <a:t>  3.04.2015 </a:t>
            </a:r>
          </a:p>
          <a:p>
            <a:pPr marL="0" indent="0" algn="ctr">
              <a:buNone/>
            </a:pPr>
            <a:r>
              <a:rPr lang="et-EE" dirty="0">
                <a:solidFill>
                  <a:schemeClr val="bg1"/>
                </a:solidFill>
              </a:rPr>
              <a:t> </a:t>
            </a:r>
          </a:p>
          <a:p>
            <a:pPr marL="0" indent="0" algn="ctr">
              <a:buNone/>
            </a:pPr>
            <a:endParaRPr lang="et-EE" dirty="0">
              <a:solidFill>
                <a:schemeClr val="bg1"/>
              </a:solidFill>
            </a:endParaRPr>
          </a:p>
        </p:txBody>
      </p:sp>
    </p:spTree>
    <p:extLst>
      <p:ext uri="{BB962C8B-B14F-4D97-AF65-F5344CB8AC3E}">
        <p14:creationId xmlns:p14="http://schemas.microsoft.com/office/powerpoint/2010/main" val="40588997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7142"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22. </a:t>
            </a:r>
            <a:r>
              <a:rPr lang="fi-FI" dirty="0" err="1">
                <a:solidFill>
                  <a:schemeClr val="bg1"/>
                </a:solidFill>
              </a:rPr>
              <a:t>Eestlased</a:t>
            </a:r>
            <a:r>
              <a:rPr lang="fi-FI" dirty="0">
                <a:solidFill>
                  <a:schemeClr val="bg1"/>
                </a:solidFill>
              </a:rPr>
              <a:t> </a:t>
            </a:r>
            <a:r>
              <a:rPr lang="fi-FI" dirty="0" err="1">
                <a:solidFill>
                  <a:schemeClr val="bg1"/>
                </a:solidFill>
              </a:rPr>
              <a:t>laias</a:t>
            </a:r>
            <a:r>
              <a:rPr lang="fi-FI" dirty="0">
                <a:solidFill>
                  <a:schemeClr val="bg1"/>
                </a:solidFill>
              </a:rPr>
              <a:t> </a:t>
            </a:r>
            <a:r>
              <a:rPr lang="fi-FI" dirty="0" err="1">
                <a:solidFill>
                  <a:schemeClr val="bg1"/>
                </a:solidFill>
              </a:rPr>
              <a:t>maailmas</a:t>
            </a:r>
            <a:r>
              <a:rPr lang="fi-FI" dirty="0">
                <a:solidFill>
                  <a:schemeClr val="bg1"/>
                </a:solidFill>
              </a:rPr>
              <a:t> (Kai </a:t>
            </a:r>
            <a:r>
              <a:rPr lang="fi-FI" dirty="0" err="1">
                <a:solidFill>
                  <a:schemeClr val="bg1"/>
                </a:solidFill>
              </a:rPr>
              <a:t>Oidermaa</a:t>
            </a:r>
            <a:r>
              <a:rPr lang="fi-FI" dirty="0">
                <a:solidFill>
                  <a:schemeClr val="bg1"/>
                </a:solidFill>
              </a:rPr>
              <a:t>)</a:t>
            </a:r>
            <a:endParaRPr lang="et-EE" dirty="0">
              <a:solidFill>
                <a:schemeClr val="bg1"/>
              </a:solidFill>
            </a:endParaRPr>
          </a:p>
        </p:txBody>
      </p:sp>
      <p:sp>
        <p:nvSpPr>
          <p:cNvPr id="3" name="Sisu kohatäide 2"/>
          <p:cNvSpPr>
            <a:spLocks noGrp="1"/>
          </p:cNvSpPr>
          <p:nvPr>
            <p:ph idx="1"/>
          </p:nvPr>
        </p:nvSpPr>
        <p:spPr/>
        <p:txBody>
          <a:bodyPr>
            <a:normAutofit/>
          </a:bodyPr>
          <a:lstStyle/>
          <a:p>
            <a:pPr marL="0" indent="0">
              <a:buNone/>
            </a:pPr>
            <a:r>
              <a:rPr lang="et-EE" dirty="0">
                <a:solidFill>
                  <a:schemeClr val="bg1"/>
                </a:solidFill>
              </a:rPr>
              <a:t>Tais asub üks Estonia nimeline objekt keset metsa </a:t>
            </a:r>
            <a:r>
              <a:rPr lang="et-EE" dirty="0" err="1">
                <a:solidFill>
                  <a:schemeClr val="bg1"/>
                </a:solidFill>
              </a:rPr>
              <a:t>Wang</a:t>
            </a:r>
            <a:r>
              <a:rPr lang="et-EE" dirty="0">
                <a:solidFill>
                  <a:schemeClr val="bg1"/>
                </a:solidFill>
              </a:rPr>
              <a:t> Sai kose juures, mille rajasid kaks rännuhuvilist eesti noormeest. Objekt on tähistatud lipuvärvides nimesildiga.</a:t>
            </a:r>
          </a:p>
          <a:p>
            <a:pPr marL="0" indent="0">
              <a:buNone/>
            </a:pPr>
            <a:endParaRPr lang="et-EE" dirty="0">
              <a:solidFill>
                <a:schemeClr val="bg1"/>
              </a:solidFill>
            </a:endParaRPr>
          </a:p>
        </p:txBody>
      </p:sp>
    </p:spTree>
    <p:extLst>
      <p:ext uri="{BB962C8B-B14F-4D97-AF65-F5344CB8AC3E}">
        <p14:creationId xmlns:p14="http://schemas.microsoft.com/office/powerpoint/2010/main" val="1338254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8165"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22. Vastus</a:t>
            </a:r>
          </a:p>
        </p:txBody>
      </p:sp>
      <p:sp>
        <p:nvSpPr>
          <p:cNvPr id="3" name="Sisu kohatäide 2"/>
          <p:cNvSpPr>
            <a:spLocks noGrp="1"/>
          </p:cNvSpPr>
          <p:nvPr>
            <p:ph idx="1"/>
          </p:nvPr>
        </p:nvSpPr>
        <p:spPr/>
        <p:txBody>
          <a:bodyPr/>
          <a:lstStyle/>
          <a:p>
            <a:pPr marL="0" indent="0" algn="ctr">
              <a:buNone/>
            </a:pPr>
            <a:r>
              <a:rPr lang="et-EE" dirty="0">
                <a:solidFill>
                  <a:schemeClr val="bg1"/>
                </a:solidFill>
              </a:rPr>
              <a:t>Tegemist on ujumisbasseiniga Estonian Pool</a:t>
            </a:r>
          </a:p>
          <a:p>
            <a:pPr marL="0" indent="0" algn="ctr">
              <a:buNone/>
            </a:pPr>
            <a:endParaRPr lang="et-EE" dirty="0">
              <a:solidFill>
                <a:schemeClr val="bg1"/>
              </a:solidFill>
            </a:endParaRPr>
          </a:p>
        </p:txBody>
      </p:sp>
    </p:spTree>
    <p:extLst>
      <p:ext uri="{BB962C8B-B14F-4D97-AF65-F5344CB8AC3E}">
        <p14:creationId xmlns:p14="http://schemas.microsoft.com/office/powerpoint/2010/main" val="15251255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9189"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23. Viljandi vald (Urve Mukk)</a:t>
            </a:r>
          </a:p>
        </p:txBody>
      </p:sp>
      <p:sp>
        <p:nvSpPr>
          <p:cNvPr id="3" name="Sisu kohatäide 2"/>
          <p:cNvSpPr>
            <a:spLocks noGrp="1"/>
          </p:cNvSpPr>
          <p:nvPr>
            <p:ph idx="1"/>
          </p:nvPr>
        </p:nvSpPr>
        <p:spPr/>
        <p:txBody>
          <a:bodyPr>
            <a:normAutofit/>
          </a:bodyPr>
          <a:lstStyle/>
          <a:p>
            <a:pPr marL="0" indent="0" algn="ctr">
              <a:buNone/>
            </a:pPr>
            <a:r>
              <a:rPr lang="et-EE" dirty="0">
                <a:solidFill>
                  <a:schemeClr val="bg1"/>
                </a:solidFill>
              </a:rPr>
              <a:t>Kes on see tuntud luuletaja, kes on õppinud põhikoolieas ühes Viljandi valla koolis ja temanimelist luulepäeva peetakse sel aastal juba 21. korda?			2 p</a:t>
            </a:r>
          </a:p>
          <a:p>
            <a:pPr marL="0" indent="0" algn="ctr">
              <a:buNone/>
            </a:pPr>
            <a:endParaRPr lang="et-EE" dirty="0">
              <a:solidFill>
                <a:schemeClr val="bg1"/>
              </a:solidFill>
            </a:endParaRPr>
          </a:p>
        </p:txBody>
      </p:sp>
    </p:spTree>
    <p:extLst>
      <p:ext uri="{BB962C8B-B14F-4D97-AF65-F5344CB8AC3E}">
        <p14:creationId xmlns:p14="http://schemas.microsoft.com/office/powerpoint/2010/main" val="26951398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0214"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23. Vastus</a:t>
            </a:r>
          </a:p>
        </p:txBody>
      </p:sp>
      <p:sp>
        <p:nvSpPr>
          <p:cNvPr id="3" name="Sisu kohatäide 2"/>
          <p:cNvSpPr>
            <a:spLocks noGrp="1"/>
          </p:cNvSpPr>
          <p:nvPr>
            <p:ph idx="1"/>
          </p:nvPr>
        </p:nvSpPr>
        <p:spPr>
          <a:xfrm>
            <a:off x="335360" y="1268760"/>
            <a:ext cx="10972800" cy="4987739"/>
          </a:xfrm>
        </p:spPr>
        <p:txBody>
          <a:bodyPr>
            <a:normAutofit/>
          </a:bodyPr>
          <a:lstStyle/>
          <a:p>
            <a:pPr marL="0" indent="0" algn="ctr">
              <a:buNone/>
            </a:pPr>
            <a:r>
              <a:rPr lang="et-EE" dirty="0">
                <a:solidFill>
                  <a:schemeClr val="bg1"/>
                </a:solidFill>
              </a:rPr>
              <a:t>Viivi Luik; Kalmetu Põhikooli emakeele ja kirjanduse õpetaja Ene Toomsalu eestvedamisel kogunevad maakonna sulesepad Viljandi Linnaraamatukogus juba 21. korda.</a:t>
            </a:r>
          </a:p>
          <a:p>
            <a:pPr marL="0" indent="0" algn="ctr">
              <a:buNone/>
            </a:pPr>
            <a:r>
              <a:rPr lang="et-EE" dirty="0">
                <a:solidFill>
                  <a:schemeClr val="bg1"/>
                </a:solidFill>
              </a:rPr>
              <a:t>Allikas: </a:t>
            </a:r>
            <a:r>
              <a:rPr lang="et-EE" u="sng" dirty="0">
                <a:solidFill>
                  <a:schemeClr val="bg1"/>
                </a:solidFill>
                <a:hlinkClick r:id="rId5"/>
              </a:rPr>
              <a:t>http://inx.lv/GSs</a:t>
            </a:r>
            <a:endParaRPr lang="et-EE" dirty="0">
              <a:solidFill>
                <a:schemeClr val="bg1"/>
              </a:solidFill>
            </a:endParaRPr>
          </a:p>
        </p:txBody>
      </p:sp>
    </p:spTree>
    <p:extLst>
      <p:ext uri="{BB962C8B-B14F-4D97-AF65-F5344CB8AC3E}">
        <p14:creationId xmlns:p14="http://schemas.microsoft.com/office/powerpoint/2010/main" val="2723427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133"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2. Ajalugu (Anne-Ly </a:t>
            </a:r>
            <a:r>
              <a:rPr lang="et-EE" dirty="0" err="1">
                <a:solidFill>
                  <a:schemeClr val="bg1"/>
                </a:solidFill>
              </a:rPr>
              <a:t>Ütsik</a:t>
            </a:r>
            <a:r>
              <a:rPr lang="et-EE" dirty="0">
                <a:solidFill>
                  <a:schemeClr val="bg1"/>
                </a:solidFill>
              </a:rPr>
              <a:t>))</a:t>
            </a:r>
          </a:p>
        </p:txBody>
      </p:sp>
      <p:sp>
        <p:nvSpPr>
          <p:cNvPr id="3" name="Sisu kohatäide 2"/>
          <p:cNvSpPr>
            <a:spLocks noGrp="1"/>
          </p:cNvSpPr>
          <p:nvPr>
            <p:ph idx="1"/>
          </p:nvPr>
        </p:nvSpPr>
        <p:spPr>
          <a:xfrm>
            <a:off x="609600" y="1138429"/>
            <a:ext cx="10972800" cy="4987739"/>
          </a:xfrm>
        </p:spPr>
        <p:txBody>
          <a:bodyPr>
            <a:normAutofit/>
          </a:bodyPr>
          <a:lstStyle/>
          <a:p>
            <a:pPr marL="0" indent="0" algn="ctr">
              <a:buNone/>
            </a:pPr>
            <a:r>
              <a:rPr lang="et-EE" dirty="0">
                <a:solidFill>
                  <a:schemeClr val="bg1"/>
                </a:solidFill>
              </a:rPr>
              <a:t>Kes on käinud Tartu südalinnas, on kindlasti kõndinud ka mööda </a:t>
            </a:r>
            <a:r>
              <a:rPr lang="et-EE" dirty="0" err="1">
                <a:solidFill>
                  <a:schemeClr val="bg1"/>
                </a:solidFill>
              </a:rPr>
              <a:t>Küütri</a:t>
            </a:r>
            <a:r>
              <a:rPr lang="et-EE" dirty="0">
                <a:solidFill>
                  <a:schemeClr val="bg1"/>
                </a:solidFill>
              </a:rPr>
              <a:t> tänavat. Tänav on saanud oma nime ühe ameti järgi. Kes on KÜÜTER?</a:t>
            </a:r>
          </a:p>
          <a:p>
            <a:pPr marL="0" indent="0" algn="ctr">
              <a:buNone/>
            </a:pPr>
            <a:endParaRPr lang="et-EE" dirty="0">
              <a:solidFill>
                <a:schemeClr val="bg1"/>
              </a:solidFill>
            </a:endParaRPr>
          </a:p>
        </p:txBody>
      </p:sp>
    </p:spTree>
    <p:extLst>
      <p:ext uri="{BB962C8B-B14F-4D97-AF65-F5344CB8AC3E}">
        <p14:creationId xmlns:p14="http://schemas.microsoft.com/office/powerpoint/2010/main" val="19122094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1237"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24. </a:t>
            </a:r>
            <a:r>
              <a:rPr lang="et-EE" dirty="0" err="1">
                <a:solidFill>
                  <a:schemeClr val="bg1"/>
                </a:solidFill>
              </a:rPr>
              <a:t>Varia</a:t>
            </a:r>
            <a:r>
              <a:rPr lang="et-EE" dirty="0">
                <a:solidFill>
                  <a:schemeClr val="bg1"/>
                </a:solidFill>
              </a:rPr>
              <a:t> (Sirje Põder)</a:t>
            </a:r>
          </a:p>
        </p:txBody>
      </p:sp>
      <p:sp>
        <p:nvSpPr>
          <p:cNvPr id="3" name="Sisu kohatäide 2"/>
          <p:cNvSpPr>
            <a:spLocks noGrp="1"/>
          </p:cNvSpPr>
          <p:nvPr>
            <p:ph idx="1"/>
          </p:nvPr>
        </p:nvSpPr>
        <p:spPr/>
        <p:txBody>
          <a:bodyPr>
            <a:normAutofit/>
          </a:bodyPr>
          <a:lstStyle/>
          <a:p>
            <a:pPr marL="0" indent="0" algn="ctr">
              <a:buNone/>
            </a:pPr>
            <a:r>
              <a:rPr lang="et-EE" dirty="0">
                <a:solidFill>
                  <a:schemeClr val="bg1"/>
                </a:solidFill>
              </a:rPr>
              <a:t>Vargamäe </a:t>
            </a:r>
            <a:r>
              <a:rPr lang="et-EE" dirty="0" err="1">
                <a:solidFill>
                  <a:schemeClr val="bg1"/>
                </a:solidFill>
              </a:rPr>
              <a:t>heledahjäelne</a:t>
            </a:r>
            <a:r>
              <a:rPr lang="et-EE" dirty="0">
                <a:solidFill>
                  <a:schemeClr val="bg1"/>
                </a:solidFill>
              </a:rPr>
              <a:t> Krõõt suri, kui sünnitas kolme tütre järel Andresele esimese poja.  Kui vana oli Tammsaare järgi Krõõt oma surmapäeval?</a:t>
            </a:r>
          </a:p>
        </p:txBody>
      </p:sp>
    </p:spTree>
    <p:extLst>
      <p:ext uri="{BB962C8B-B14F-4D97-AF65-F5344CB8AC3E}">
        <p14:creationId xmlns:p14="http://schemas.microsoft.com/office/powerpoint/2010/main" val="5933115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2260"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24. Vastus</a:t>
            </a:r>
          </a:p>
        </p:txBody>
      </p:sp>
      <p:sp>
        <p:nvSpPr>
          <p:cNvPr id="3" name="Sisu kohatäide 2"/>
          <p:cNvSpPr>
            <a:spLocks noGrp="1"/>
          </p:cNvSpPr>
          <p:nvPr>
            <p:ph idx="1"/>
          </p:nvPr>
        </p:nvSpPr>
        <p:spPr/>
        <p:txBody>
          <a:bodyPr/>
          <a:lstStyle/>
          <a:p>
            <a:pPr marL="0" indent="0" algn="ctr">
              <a:buNone/>
            </a:pPr>
            <a:r>
              <a:rPr lang="et-EE" dirty="0">
                <a:solidFill>
                  <a:schemeClr val="bg1"/>
                </a:solidFill>
              </a:rPr>
              <a:t>26 aastane</a:t>
            </a:r>
          </a:p>
        </p:txBody>
      </p:sp>
    </p:spTree>
    <p:extLst>
      <p:ext uri="{BB962C8B-B14F-4D97-AF65-F5344CB8AC3E}">
        <p14:creationId xmlns:p14="http://schemas.microsoft.com/office/powerpoint/2010/main" val="39150234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3285"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normAutofit/>
          </a:bodyPr>
          <a:lstStyle/>
          <a:p>
            <a:pPr algn="ctr"/>
            <a:r>
              <a:rPr lang="et-EE" dirty="0">
                <a:solidFill>
                  <a:schemeClr val="bg1"/>
                </a:solidFill>
              </a:rPr>
              <a:t>Lisaküsimus (Sirje Põder)</a:t>
            </a:r>
          </a:p>
        </p:txBody>
      </p:sp>
      <p:sp>
        <p:nvSpPr>
          <p:cNvPr id="3" name="Sisu kohatäide 2"/>
          <p:cNvSpPr>
            <a:spLocks noGrp="1"/>
          </p:cNvSpPr>
          <p:nvPr>
            <p:ph idx="1"/>
          </p:nvPr>
        </p:nvSpPr>
        <p:spPr/>
        <p:txBody>
          <a:bodyPr>
            <a:normAutofit/>
          </a:bodyPr>
          <a:lstStyle/>
          <a:p>
            <a:pPr marL="0" indent="0" algn="ctr">
              <a:buNone/>
            </a:pPr>
            <a:r>
              <a:rPr lang="et-EE" dirty="0">
                <a:solidFill>
                  <a:schemeClr val="bg1"/>
                </a:solidFill>
              </a:rPr>
              <a:t>Rahvastikuregistri statistika järgi pandi 2018. aastal sündinud tüdrukutele kõige sagedamini nimeks SOFIA (104 korda), MIA (80) ja LENNA (65). Mis olid aga populaarsemad poisinimed? Punkti saab see võistkond, kelle pakutud nime pandi poistele 2018. aastal rohkem.</a:t>
            </a:r>
          </a:p>
          <a:p>
            <a:pPr marL="0" indent="0" algn="ctr">
              <a:buNone/>
            </a:pPr>
            <a:endParaRPr lang="et-EE" dirty="0">
              <a:solidFill>
                <a:schemeClr val="bg1"/>
              </a:solidFill>
            </a:endParaRPr>
          </a:p>
        </p:txBody>
      </p:sp>
    </p:spTree>
    <p:extLst>
      <p:ext uri="{BB962C8B-B14F-4D97-AF65-F5344CB8AC3E}">
        <p14:creationId xmlns:p14="http://schemas.microsoft.com/office/powerpoint/2010/main" val="41364646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4309"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Lisaküsimuse vastus</a:t>
            </a:r>
          </a:p>
        </p:txBody>
      </p:sp>
      <p:pic>
        <p:nvPicPr>
          <p:cNvPr id="6" name="Picture 3"/>
          <p:cNvPicPr>
            <a:picLocks noGrp="1"/>
          </p:cNvPicPr>
          <p:nvPr>
            <p:ph idx="1"/>
          </p:nvPr>
        </p:nvPicPr>
        <p:blipFill>
          <a:blip r:embed="rId5"/>
          <a:srcRect r="30490"/>
          <a:stretch>
            <a:fillRect/>
          </a:stretch>
        </p:blipFill>
        <p:spPr bwMode="auto">
          <a:xfrm>
            <a:off x="767408" y="1124745"/>
            <a:ext cx="3672408" cy="3384375"/>
          </a:xfrm>
          <a:prstGeom prst="rect">
            <a:avLst/>
          </a:prstGeom>
          <a:noFill/>
          <a:ln w="9525">
            <a:noFill/>
            <a:miter lim="800000"/>
            <a:headEnd/>
            <a:tailEnd/>
          </a:ln>
        </p:spPr>
      </p:pic>
      <p:pic>
        <p:nvPicPr>
          <p:cNvPr id="7" name="Picture 4"/>
          <p:cNvPicPr/>
          <p:nvPr/>
        </p:nvPicPr>
        <p:blipFill>
          <a:blip r:embed="rId6"/>
          <a:srcRect r="30603"/>
          <a:stretch>
            <a:fillRect/>
          </a:stretch>
        </p:blipFill>
        <p:spPr bwMode="auto">
          <a:xfrm>
            <a:off x="4871864" y="1124744"/>
            <a:ext cx="4032448" cy="3384376"/>
          </a:xfrm>
          <a:prstGeom prst="rect">
            <a:avLst/>
          </a:prstGeom>
          <a:noFill/>
          <a:ln w="9525">
            <a:noFill/>
            <a:miter lim="800000"/>
            <a:headEnd/>
            <a:tailEnd/>
          </a:ln>
        </p:spPr>
      </p:pic>
    </p:spTree>
    <p:extLst>
      <p:ext uri="{BB962C8B-B14F-4D97-AF65-F5344CB8AC3E}">
        <p14:creationId xmlns:p14="http://schemas.microsoft.com/office/powerpoint/2010/main" val="1272695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6348" name="CorelDRAW" r:id="rId3" imgW="3102207" imgH="631530" progId="CorelDraw.Graphic.16">
                  <p:embed/>
                </p:oleObj>
              </mc:Choice>
              <mc:Fallback>
                <p:oleObj name="CorelDRAW" r:id="rId3" imgW="3102207" imgH="631530" progId="CorelDraw.Graphic.16">
                  <p:embed/>
                  <p:pic>
                    <p:nvPicPr>
                      <p:cNvPr id="25" name="Objekt 24"/>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a:solidFill>
                  <a:schemeClr val="bg1"/>
                </a:solidFill>
              </a:rPr>
              <a:t>Tähelepanu!</a:t>
            </a:r>
          </a:p>
          <a:p>
            <a:pPr marL="0" indent="0" algn="ctr">
              <a:buNone/>
            </a:pPr>
            <a:r>
              <a:rPr lang="et-EE" dirty="0">
                <a:solidFill>
                  <a:schemeClr val="bg1"/>
                </a:solidFill>
              </a:rPr>
              <a:t>IV Viljandi valla mälumängu lõpetamine on </a:t>
            </a:r>
          </a:p>
          <a:p>
            <a:pPr marL="0" indent="0" algn="ctr">
              <a:buNone/>
            </a:pPr>
            <a:r>
              <a:rPr lang="et-EE" dirty="0">
                <a:solidFill>
                  <a:schemeClr val="bg1"/>
                </a:solidFill>
              </a:rPr>
              <a:t>10. aprillil 2019 kell 19.00</a:t>
            </a:r>
          </a:p>
          <a:p>
            <a:pPr marL="0" indent="0" algn="ctr">
              <a:buNone/>
            </a:pPr>
            <a:r>
              <a:rPr lang="et-EE" dirty="0">
                <a:solidFill>
                  <a:schemeClr val="bg1"/>
                </a:solidFill>
              </a:rPr>
              <a:t>Paistu rahvamajas!</a:t>
            </a:r>
          </a:p>
        </p:txBody>
      </p:sp>
    </p:spTree>
    <p:extLst>
      <p:ext uri="{BB962C8B-B14F-4D97-AF65-F5344CB8AC3E}">
        <p14:creationId xmlns:p14="http://schemas.microsoft.com/office/powerpoint/2010/main" val="26354561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7370" name="CorelDRAW" r:id="rId3" imgW="3102207" imgH="631530" progId="CorelDraw.Graphic.16">
                  <p:embed/>
                </p:oleObj>
              </mc:Choice>
              <mc:Fallback>
                <p:oleObj name="CorelDRAW" r:id="rId3" imgW="3102207" imgH="631530" progId="CorelDraw.Graphic.16">
                  <p:embed/>
                  <p:pic>
                    <p:nvPicPr>
                      <p:cNvPr id="25" name="Objekt 24"/>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9" name="Pealkiri 8"/>
          <p:cNvSpPr>
            <a:spLocks noGrp="1"/>
          </p:cNvSpPr>
          <p:nvPr>
            <p:ph type="title"/>
          </p:nvPr>
        </p:nvSpPr>
        <p:spPr/>
        <p:txBody>
          <a:bodyPr/>
          <a:lstStyle/>
          <a:p>
            <a:pPr algn="ctr"/>
            <a:r>
              <a:rPr lang="et-EE" dirty="0">
                <a:solidFill>
                  <a:schemeClr val="bg1"/>
                </a:solidFill>
              </a:rPr>
              <a:t>Lisaküsimus 2 vastus</a:t>
            </a:r>
          </a:p>
        </p:txBody>
      </p:sp>
      <p:sp>
        <p:nvSpPr>
          <p:cNvPr id="3" name="Sisu kohatäide 2"/>
          <p:cNvSpPr>
            <a:spLocks noGrp="1"/>
          </p:cNvSpPr>
          <p:nvPr>
            <p:ph idx="4294967295"/>
          </p:nvPr>
        </p:nvSpPr>
        <p:spPr>
          <a:xfrm>
            <a:off x="0" y="1138238"/>
            <a:ext cx="10972800" cy="4987925"/>
          </a:xfrm>
        </p:spPr>
        <p:txBody>
          <a:bodyPr numCol="8">
            <a:normAutofit/>
          </a:bodyPr>
          <a:lstStyle/>
          <a:p>
            <a:pPr marL="0" indent="0" algn="ctr">
              <a:buNone/>
            </a:pPr>
            <a:endParaRPr lang="et-EE" dirty="0">
              <a:solidFill>
                <a:schemeClr val="bg1"/>
              </a:solidFill>
            </a:endParaRPr>
          </a:p>
        </p:txBody>
      </p:sp>
    </p:spTree>
    <p:extLst>
      <p:ext uri="{BB962C8B-B14F-4D97-AF65-F5344CB8AC3E}">
        <p14:creationId xmlns:p14="http://schemas.microsoft.com/office/powerpoint/2010/main" val="23422173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5329"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a:xfrm>
            <a:off x="609600" y="274643"/>
            <a:ext cx="10972800" cy="5818654"/>
          </a:xfrm>
        </p:spPr>
        <p:txBody>
          <a:bodyPr/>
          <a:lstStyle/>
          <a:p>
            <a:pPr algn="ctr"/>
            <a:endParaRPr lang="et-EE" dirty="0">
              <a:solidFill>
                <a:schemeClr val="bg1"/>
              </a:solidFill>
            </a:endParaRPr>
          </a:p>
        </p:txBody>
      </p:sp>
      <p:sp>
        <p:nvSpPr>
          <p:cNvPr id="3" name="Sisu kohatäide 2"/>
          <p:cNvSpPr>
            <a:spLocks noGrp="1"/>
          </p:cNvSpPr>
          <p:nvPr>
            <p:ph idx="1"/>
          </p:nvPr>
        </p:nvSpPr>
        <p:spPr/>
        <p:txBody>
          <a:bodyPr/>
          <a:lstStyle/>
          <a:p>
            <a:pPr marL="0" indent="0">
              <a:buNone/>
            </a:pPr>
            <a:endParaRPr lang="et-EE" dirty="0"/>
          </a:p>
          <a:p>
            <a:pPr marL="0" indent="0" algn="ctr">
              <a:buNone/>
            </a:pPr>
            <a:endParaRPr lang="et-EE" dirty="0"/>
          </a:p>
          <a:p>
            <a:pPr marL="0" indent="0" algn="ctr">
              <a:buNone/>
            </a:pPr>
            <a:endParaRPr lang="et-EE" dirty="0"/>
          </a:p>
        </p:txBody>
      </p:sp>
    </p:spTree>
    <p:extLst>
      <p:ext uri="{BB962C8B-B14F-4D97-AF65-F5344CB8AC3E}">
        <p14:creationId xmlns:p14="http://schemas.microsoft.com/office/powerpoint/2010/main" val="665597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157"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2. Vastus</a:t>
            </a:r>
          </a:p>
        </p:txBody>
      </p:sp>
      <p:sp>
        <p:nvSpPr>
          <p:cNvPr id="3" name="Sisu kohatäide 2"/>
          <p:cNvSpPr>
            <a:spLocks noGrp="1"/>
          </p:cNvSpPr>
          <p:nvPr>
            <p:ph idx="1"/>
          </p:nvPr>
        </p:nvSpPr>
        <p:spPr/>
        <p:txBody>
          <a:bodyPr/>
          <a:lstStyle/>
          <a:p>
            <a:pPr marL="0" indent="0" algn="ctr">
              <a:buNone/>
            </a:pPr>
            <a:r>
              <a:rPr lang="et-EE" dirty="0">
                <a:solidFill>
                  <a:schemeClr val="bg1"/>
                </a:solidFill>
              </a:rPr>
              <a:t>Lihunik. Keskajal oli seal olnud lihunike ärid. Alamsaksa keeles on lihunik või vorstimeister </a:t>
            </a:r>
            <a:r>
              <a:rPr lang="et-EE" dirty="0" err="1">
                <a:solidFill>
                  <a:schemeClr val="bg1"/>
                </a:solidFill>
              </a:rPr>
              <a:t>Kuter</a:t>
            </a:r>
            <a:endParaRPr lang="et-EE" dirty="0">
              <a:solidFill>
                <a:schemeClr val="bg1"/>
              </a:solidFill>
            </a:endParaRPr>
          </a:p>
        </p:txBody>
      </p:sp>
    </p:spTree>
    <p:extLst>
      <p:ext uri="{BB962C8B-B14F-4D97-AF65-F5344CB8AC3E}">
        <p14:creationId xmlns:p14="http://schemas.microsoft.com/office/powerpoint/2010/main" val="1235278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6181"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fi-FI" dirty="0">
                <a:solidFill>
                  <a:schemeClr val="bg1"/>
                </a:solidFill>
              </a:rPr>
              <a:t>3.</a:t>
            </a:r>
            <a:r>
              <a:rPr lang="et-EE" dirty="0">
                <a:solidFill>
                  <a:schemeClr val="bg1"/>
                </a:solidFill>
              </a:rPr>
              <a:t> </a:t>
            </a:r>
            <a:r>
              <a:rPr lang="fi-FI" dirty="0" err="1">
                <a:solidFill>
                  <a:schemeClr val="bg1"/>
                </a:solidFill>
              </a:rPr>
              <a:t>Ettevõtlus</a:t>
            </a:r>
            <a:r>
              <a:rPr lang="fi-FI" dirty="0">
                <a:solidFill>
                  <a:schemeClr val="bg1"/>
                </a:solidFill>
              </a:rPr>
              <a:t>, </a:t>
            </a:r>
            <a:r>
              <a:rPr lang="fi-FI" dirty="0" err="1">
                <a:solidFill>
                  <a:schemeClr val="bg1"/>
                </a:solidFill>
              </a:rPr>
              <a:t>majandus</a:t>
            </a:r>
            <a:r>
              <a:rPr lang="fi-FI" dirty="0">
                <a:solidFill>
                  <a:schemeClr val="bg1"/>
                </a:solidFill>
              </a:rPr>
              <a:t> (Marko Vilu)</a:t>
            </a:r>
            <a:endParaRPr lang="et-EE" dirty="0">
              <a:solidFill>
                <a:schemeClr val="bg1"/>
              </a:solidFill>
            </a:endParaRPr>
          </a:p>
        </p:txBody>
      </p:sp>
      <p:sp>
        <p:nvSpPr>
          <p:cNvPr id="3" name="Sisu kohatäide 2"/>
          <p:cNvSpPr>
            <a:spLocks noGrp="1"/>
          </p:cNvSpPr>
          <p:nvPr>
            <p:ph idx="1"/>
          </p:nvPr>
        </p:nvSpPr>
        <p:spPr/>
        <p:txBody>
          <a:bodyPr>
            <a:normAutofit fontScale="92500" lnSpcReduction="20000"/>
          </a:bodyPr>
          <a:lstStyle/>
          <a:p>
            <a:pPr marL="0" indent="0">
              <a:buNone/>
            </a:pPr>
            <a:r>
              <a:rPr lang="et-EE" dirty="0">
                <a:solidFill>
                  <a:schemeClr val="bg1"/>
                </a:solidFill>
              </a:rPr>
              <a:t>Viljandi lillepoodides kõneldust on kõrva jäänud, et naistepäeval ostetakse õrnemale soole kõige rohkem tulpe. Kui palju toodi mullu statistikaameti andmetel tuntud tulbimaalt Hollandist Eestisse tulpe märtsikuul?</a:t>
            </a:r>
          </a:p>
          <a:p>
            <a:pPr marL="0" indent="0">
              <a:buNone/>
            </a:pPr>
            <a:r>
              <a:rPr lang="et-EE" dirty="0">
                <a:solidFill>
                  <a:schemeClr val="bg1"/>
                </a:solidFill>
              </a:rPr>
              <a:t>   </a:t>
            </a:r>
          </a:p>
          <a:p>
            <a:pPr marL="0" indent="0">
              <a:buNone/>
            </a:pPr>
            <a:r>
              <a:rPr lang="et-EE" dirty="0">
                <a:solidFill>
                  <a:schemeClr val="bg1"/>
                </a:solidFill>
              </a:rPr>
              <a:t>    a)  1 962 687 õit</a:t>
            </a:r>
          </a:p>
          <a:p>
            <a:pPr marL="0" indent="0">
              <a:buNone/>
            </a:pPr>
            <a:r>
              <a:rPr lang="et-EE" dirty="0">
                <a:solidFill>
                  <a:schemeClr val="bg1"/>
                </a:solidFill>
              </a:rPr>
              <a:t>    b)  1 062 687 õit</a:t>
            </a:r>
          </a:p>
          <a:p>
            <a:pPr marL="0" indent="0">
              <a:buNone/>
            </a:pPr>
            <a:r>
              <a:rPr lang="et-EE" dirty="0">
                <a:solidFill>
                  <a:schemeClr val="bg1"/>
                </a:solidFill>
              </a:rPr>
              <a:t>    c)     962 687 õit</a:t>
            </a:r>
          </a:p>
          <a:p>
            <a:pPr marL="0" indent="0">
              <a:buNone/>
            </a:pPr>
            <a:r>
              <a:rPr lang="et-EE" dirty="0"/>
              <a:t>   </a:t>
            </a:r>
          </a:p>
          <a:p>
            <a:pPr marL="0" indent="0" algn="ctr">
              <a:buNone/>
            </a:pPr>
            <a:r>
              <a:rPr lang="et-EE" dirty="0"/>
              <a:t>  </a:t>
            </a:r>
          </a:p>
          <a:p>
            <a:pPr marL="0" indent="0" algn="ctr">
              <a:buNone/>
            </a:pPr>
            <a:endParaRPr lang="et-EE" dirty="0">
              <a:solidFill>
                <a:schemeClr val="bg1"/>
              </a:solidFill>
            </a:endParaRPr>
          </a:p>
        </p:txBody>
      </p:sp>
    </p:spTree>
    <p:extLst>
      <p:ext uri="{BB962C8B-B14F-4D97-AF65-F5344CB8AC3E}">
        <p14:creationId xmlns:p14="http://schemas.microsoft.com/office/powerpoint/2010/main" val="2240833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7207"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normAutofit fontScale="90000"/>
          </a:bodyPr>
          <a:lstStyle/>
          <a:p>
            <a:pPr algn="ctr"/>
            <a:r>
              <a:rPr lang="et-EE" dirty="0">
                <a:solidFill>
                  <a:schemeClr val="bg1"/>
                </a:solidFill>
              </a:rPr>
              <a:t>3. Vastus</a:t>
            </a:r>
            <a:br>
              <a:rPr lang="et-EE" dirty="0">
                <a:solidFill>
                  <a:schemeClr val="bg1"/>
                </a:solidFill>
              </a:rPr>
            </a:br>
            <a:br>
              <a:rPr lang="et-EE" dirty="0">
                <a:solidFill>
                  <a:schemeClr val="bg1"/>
                </a:solidFill>
              </a:rPr>
            </a:b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a:solidFill>
                  <a:schemeClr val="bg1"/>
                </a:solidFill>
              </a:rPr>
              <a:t>a) 1 962 687 õit </a:t>
            </a:r>
          </a:p>
          <a:p>
            <a:pPr marL="0" indent="0" algn="ctr">
              <a:buNone/>
            </a:pPr>
            <a:endParaRPr lang="et-EE" dirty="0">
              <a:solidFill>
                <a:schemeClr val="bg1"/>
              </a:solidFill>
            </a:endParaRPr>
          </a:p>
        </p:txBody>
      </p:sp>
      <p:pic>
        <p:nvPicPr>
          <p:cNvPr id="6" name="Picture 1" descr="11849178t1h5523"/>
          <p:cNvPicPr/>
          <p:nvPr/>
        </p:nvPicPr>
        <p:blipFill>
          <a:blip r:embed="rId5"/>
          <a:srcRect/>
          <a:stretch>
            <a:fillRect/>
          </a:stretch>
        </p:blipFill>
        <p:spPr bwMode="auto">
          <a:xfrm>
            <a:off x="4367808" y="1916832"/>
            <a:ext cx="4104455" cy="3888431"/>
          </a:xfrm>
          <a:prstGeom prst="rect">
            <a:avLst/>
          </a:prstGeom>
          <a:noFill/>
          <a:ln w="9525">
            <a:noFill/>
            <a:miter lim="800000"/>
            <a:headEnd/>
            <a:tailEnd/>
          </a:ln>
        </p:spPr>
      </p:pic>
    </p:spTree>
    <p:extLst>
      <p:ext uri="{BB962C8B-B14F-4D97-AF65-F5344CB8AC3E}">
        <p14:creationId xmlns:p14="http://schemas.microsoft.com/office/powerpoint/2010/main" val="1177885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8232"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4. Loodus, geograafia (Anneli </a:t>
            </a:r>
            <a:r>
              <a:rPr lang="et-EE" dirty="0" err="1">
                <a:solidFill>
                  <a:schemeClr val="bg1"/>
                </a:solidFill>
              </a:rPr>
              <a:t>Sims</a:t>
            </a:r>
            <a:r>
              <a:rPr lang="et-EE" dirty="0">
                <a:solidFill>
                  <a:schemeClr val="bg1"/>
                </a:solidFill>
              </a:rPr>
              <a:t>)</a:t>
            </a:r>
          </a:p>
        </p:txBody>
      </p:sp>
      <p:sp>
        <p:nvSpPr>
          <p:cNvPr id="3" name="Sisu kohatäide 2"/>
          <p:cNvSpPr>
            <a:spLocks noGrp="1"/>
          </p:cNvSpPr>
          <p:nvPr>
            <p:ph idx="1"/>
          </p:nvPr>
        </p:nvSpPr>
        <p:spPr/>
        <p:txBody>
          <a:bodyPr/>
          <a:lstStyle/>
          <a:p>
            <a:pPr marL="0" indent="0" algn="ctr">
              <a:buNone/>
            </a:pPr>
            <a:r>
              <a:rPr lang="et-EE" b="1" dirty="0"/>
              <a:t> </a:t>
            </a:r>
            <a:endParaRPr lang="et-EE" dirty="0"/>
          </a:p>
          <a:p>
            <a:pPr marL="0" indent="0" algn="ctr">
              <a:buNone/>
            </a:pPr>
            <a:r>
              <a:rPr lang="et-EE" dirty="0">
                <a:solidFill>
                  <a:schemeClr val="bg1"/>
                </a:solidFill>
              </a:rPr>
              <a:t>Millises Eesti maakonnas asuvad järgmised külad: </a:t>
            </a:r>
            <a:r>
              <a:rPr lang="et-EE" dirty="0" err="1">
                <a:solidFill>
                  <a:schemeClr val="bg1"/>
                </a:solidFill>
              </a:rPr>
              <a:t>Kimalasõ</a:t>
            </a:r>
            <a:r>
              <a:rPr lang="et-EE" dirty="0">
                <a:solidFill>
                  <a:schemeClr val="bg1"/>
                </a:solidFill>
              </a:rPr>
              <a:t>, Kirbu, Kuklase, Lutika, Parmu ja </a:t>
            </a:r>
            <a:r>
              <a:rPr lang="et-EE" dirty="0" err="1">
                <a:solidFill>
                  <a:schemeClr val="bg1"/>
                </a:solidFill>
              </a:rPr>
              <a:t>Ritsiko</a:t>
            </a:r>
            <a:r>
              <a:rPr lang="et-EE" dirty="0">
                <a:solidFill>
                  <a:schemeClr val="bg1"/>
                </a:solidFill>
              </a:rPr>
              <a:t>?</a:t>
            </a:r>
          </a:p>
          <a:p>
            <a:pPr marL="0" indent="0" algn="ctr">
              <a:buNone/>
            </a:pPr>
            <a:endParaRPr lang="et-EE" dirty="0">
              <a:solidFill>
                <a:schemeClr val="bg1"/>
              </a:solidFill>
            </a:endParaRPr>
          </a:p>
        </p:txBody>
      </p:sp>
    </p:spTree>
    <p:extLst>
      <p:ext uri="{BB962C8B-B14F-4D97-AF65-F5344CB8AC3E}">
        <p14:creationId xmlns:p14="http://schemas.microsoft.com/office/powerpoint/2010/main" val="1486835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1166</Words>
  <Application>Microsoft Office PowerPoint</Application>
  <PresentationFormat>Laiekraan</PresentationFormat>
  <Paragraphs>170</Paragraphs>
  <Slides>56</Slides>
  <Notes>0</Notes>
  <HiddenSlides>0</HiddenSlides>
  <MMClips>0</MMClips>
  <ScaleCrop>false</ScaleCrop>
  <HeadingPairs>
    <vt:vector size="8" baseType="variant">
      <vt:variant>
        <vt:lpstr>Kasutatud fondid</vt:lpstr>
      </vt:variant>
      <vt:variant>
        <vt:i4>3</vt:i4>
      </vt:variant>
      <vt:variant>
        <vt:lpstr>Kujundus</vt:lpstr>
      </vt:variant>
      <vt:variant>
        <vt:i4>1</vt:i4>
      </vt:variant>
      <vt:variant>
        <vt:lpstr>Manustatud OLE-serverid</vt:lpstr>
      </vt:variant>
      <vt:variant>
        <vt:i4>1</vt:i4>
      </vt:variant>
      <vt:variant>
        <vt:lpstr>Slaidipealkirjad</vt:lpstr>
      </vt:variant>
      <vt:variant>
        <vt:i4>56</vt:i4>
      </vt:variant>
    </vt:vector>
  </HeadingPairs>
  <TitlesOfParts>
    <vt:vector size="61" baseType="lpstr">
      <vt:lpstr>Arial</vt:lpstr>
      <vt:lpstr>Arial Narrow</vt:lpstr>
      <vt:lpstr>Calibri</vt:lpstr>
      <vt:lpstr>Office Theme</vt:lpstr>
      <vt:lpstr>CorelDRAW</vt:lpstr>
      <vt:lpstr>PowerPointi esitlus</vt:lpstr>
      <vt:lpstr>PowerPointi esitlus</vt:lpstr>
      <vt:lpstr>1. Kirjandus (Kai Oidermaa)</vt:lpstr>
      <vt:lpstr>1. Vastus</vt:lpstr>
      <vt:lpstr>2. Ajalugu (Anne-Ly Ütsik))</vt:lpstr>
      <vt:lpstr>2. Vastus</vt:lpstr>
      <vt:lpstr>3. Ettevõtlus, majandus (Marko Vilu)</vt:lpstr>
      <vt:lpstr>3. Vastus  </vt:lpstr>
      <vt:lpstr>4. Loodus, geograafia (Anneli Sims)</vt:lpstr>
      <vt:lpstr>4. Vastus</vt:lpstr>
      <vt:lpstr>5. Kultuur (Anne-Ly Ütsik)</vt:lpstr>
      <vt:lpstr>5. Vastus</vt:lpstr>
      <vt:lpstr>6. Kes on kes?  (Sirje Põder)</vt:lpstr>
      <vt:lpstr>6. Vastus</vt:lpstr>
      <vt:lpstr>7. Sise- ja välispoliitika (Urve Mukk)</vt:lpstr>
      <vt:lpstr>7. Vastus</vt:lpstr>
      <vt:lpstr>8. Muusika (Marko Vilu)</vt:lpstr>
      <vt:lpstr>8. Vastus</vt:lpstr>
      <vt:lpstr>9. Sport (Sirje Põder)</vt:lpstr>
      <vt:lpstr>9. Vastus</vt:lpstr>
      <vt:lpstr>10. Eestlased laias maailmas (Kai Oidermaa)</vt:lpstr>
      <vt:lpstr>10. Vastus</vt:lpstr>
      <vt:lpstr>11. Viljandi vald (Urve Mukk)</vt:lpstr>
      <vt:lpstr>11. Vastus</vt:lpstr>
      <vt:lpstr>12. Varia (Sirje Põder)</vt:lpstr>
      <vt:lpstr>12. Vastus</vt:lpstr>
      <vt:lpstr>PowerPointi esitlus</vt:lpstr>
      <vt:lpstr>13. Kirjandus (Kai Oidermaa)</vt:lpstr>
      <vt:lpstr>13. Vastus</vt:lpstr>
      <vt:lpstr>14. Ajalugu (Anne-Ly Ütsik)</vt:lpstr>
      <vt:lpstr>14. Vastus</vt:lpstr>
      <vt:lpstr>15. Ettevõtlus, majandus (Marko Vilu)</vt:lpstr>
      <vt:lpstr>15. Vastus</vt:lpstr>
      <vt:lpstr>16. Loodus, geograafia (Anneli Sims)</vt:lpstr>
      <vt:lpstr>16. Vastus</vt:lpstr>
      <vt:lpstr>17. Kultuur (Anne-Ly Ütsik)</vt:lpstr>
      <vt:lpstr>17. Vastus</vt:lpstr>
      <vt:lpstr>18. Kes on kes? (Sirje Põder)</vt:lpstr>
      <vt:lpstr>18. Vastus</vt:lpstr>
      <vt:lpstr>19. Sise- ja välispoliitika (Urve Mukk)</vt:lpstr>
      <vt:lpstr>19. Vastus</vt:lpstr>
      <vt:lpstr>20. Muusika (Marko Vilu)</vt:lpstr>
      <vt:lpstr>20. Vastus</vt:lpstr>
      <vt:lpstr>21. Sport (Sirje Põder)</vt:lpstr>
      <vt:lpstr>21. Vastus</vt:lpstr>
      <vt:lpstr>22. Eestlased laias maailmas (Kai Oidermaa)</vt:lpstr>
      <vt:lpstr>22. Vastus</vt:lpstr>
      <vt:lpstr>23. Viljandi vald (Urve Mukk)</vt:lpstr>
      <vt:lpstr>23. Vastus</vt:lpstr>
      <vt:lpstr>24. Varia (Sirje Põder)</vt:lpstr>
      <vt:lpstr>24. Vastus</vt:lpstr>
      <vt:lpstr>Lisaküsimus (Sirje Põder)</vt:lpstr>
      <vt:lpstr>Lisaküsimuse vastus</vt:lpstr>
      <vt:lpstr>PowerPointi esitlus</vt:lpstr>
      <vt:lpstr>Lisaküsimus 2 vastus</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2014-06-18T18:35:22Z</dcterms:created>
  <dcterms:modified xsi:type="dcterms:W3CDTF">2019-03-20T12:28:05Z</dcterms:modified>
</cp:coreProperties>
</file>