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8"/>
  </p:notesMasterIdLst>
  <p:sldIdLst>
    <p:sldId id="300" r:id="rId2"/>
    <p:sldId id="325"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6" r:id="rId28"/>
    <p:sldId id="332" r:id="rId29"/>
    <p:sldId id="327" r:id="rId30"/>
    <p:sldId id="328" r:id="rId31"/>
    <p:sldId id="329" r:id="rId32"/>
    <p:sldId id="330" r:id="rId33"/>
    <p:sldId id="331"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4" r:id="rId55"/>
    <p:sldId id="355" r:id="rId56"/>
    <p:sldId id="353" r:id="rId57"/>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CC9"/>
    <a:srgbClr val="DEA400"/>
    <a:srgbClr val="926F00"/>
    <a:srgbClr val="5ED802"/>
    <a:srgbClr val="66EC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9" d="100"/>
          <a:sy n="89" d="100"/>
        </p:scale>
        <p:origin x="437" y="7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92000"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sz="2400">
              <a:solidFill>
                <a:prstClr val="white"/>
              </a:solidFill>
            </a:endParaRPr>
          </a:p>
        </p:txBody>
      </p:sp>
      <p:sp>
        <p:nvSpPr>
          <p:cNvPr id="2" name="Title 1"/>
          <p:cNvSpPr>
            <a:spLocks noGrp="1"/>
          </p:cNvSpPr>
          <p:nvPr>
            <p:ph type="ctrTitle"/>
          </p:nvPr>
        </p:nvSpPr>
        <p:spPr>
          <a:xfrm>
            <a:off x="914400" y="3887117"/>
            <a:ext cx="10363200"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smtClean="0"/>
              <a:t>Click to edit Master title style</a:t>
            </a:r>
            <a:endParaRPr lang="en-US"/>
          </a:p>
        </p:txBody>
      </p:sp>
      <p:sp>
        <p:nvSpPr>
          <p:cNvPr id="3" name="Subtitle 2"/>
          <p:cNvSpPr>
            <a:spLocks noGrp="1"/>
          </p:cNvSpPr>
          <p:nvPr>
            <p:ph type="subTitle" idx="1"/>
          </p:nvPr>
        </p:nvSpPr>
        <p:spPr>
          <a:xfrm>
            <a:off x="1828800" y="4399020"/>
            <a:ext cx="8534400"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78D6DB-6798-42D2-B9AD-FC6F1C72FC30}"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4"/>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7" y="5367342"/>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404F2-BE9A-4460-8815-8F645183555F}"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404F2-BE9A-4460-8815-8F645183555F}"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7"/>
            <a:ext cx="5389033"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404F2-BE9A-4460-8815-8F645183555F}" type="datetimeFigureOut">
              <a:rPr lang="en-US" smtClean="0"/>
              <a:pPr/>
              <a:t>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404F2-BE9A-4460-8815-8F645183555F}" type="datetimeFigureOut">
              <a:rPr lang="en-US" smtClean="0"/>
              <a:pPr/>
              <a:t>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6"/>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5" y="1435106"/>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3"/>
            <a:ext cx="10972800" cy="711081"/>
          </a:xfrm>
          <a:prstGeom prst="rect">
            <a:avLst/>
          </a:prstGeom>
        </p:spPr>
        <p:txBody>
          <a:bodyPr vert="horz" lIns="121899" tIns="60949" rIns="121899" bIns="60949"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138429"/>
            <a:ext cx="10972800" cy="4987739"/>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2/9/2020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5"/>
            <a:ext cx="2844800"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11.v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vmlDrawing" Target="../drawings/vmlDrawing12.v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14.v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15.v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16.v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18.v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19.v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3.xml"/><Relationship Id="rId1" Type="http://schemas.openxmlformats.org/officeDocument/2006/relationships/vmlDrawing" Target="../drawings/vmlDrawing20.v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21.vml"/><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vmlDrawing" Target="../drawings/vmlDrawing22.v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vmlDrawing" Target="../drawings/vmlDrawing23.v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24.vml"/><Relationship Id="rId5" Type="http://schemas.openxmlformats.org/officeDocument/2006/relationships/hyperlink" Target="https://sakala.postimees.ee/6837917/" TargetMode="Externa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25.v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3.xml"/><Relationship Id="rId1" Type="http://schemas.openxmlformats.org/officeDocument/2006/relationships/vmlDrawing" Target="../drawings/vmlDrawing26.v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27.v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3.xml"/><Relationship Id="rId1" Type="http://schemas.openxmlformats.org/officeDocument/2006/relationships/vmlDrawing" Target="../drawings/vmlDrawing28.v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vmlDrawing" Target="../drawings/vmlDrawing29.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vmlDrawing" Target="../drawings/vmlDrawing30.v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vmlDrawing" Target="../drawings/vmlDrawing31.vml"/><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3.xml"/><Relationship Id="rId1" Type="http://schemas.openxmlformats.org/officeDocument/2006/relationships/vmlDrawing" Target="../drawings/vmlDrawing32.vml"/><Relationship Id="rId4" Type="http://schemas.openxmlformats.org/officeDocument/2006/relationships/image" Target="../media/image1.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vmlDrawing" Target="../drawings/vmlDrawing33.vml"/><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3.xml"/><Relationship Id="rId1" Type="http://schemas.openxmlformats.org/officeDocument/2006/relationships/vmlDrawing" Target="../drawings/vmlDrawing34.vml"/><Relationship Id="rId5" Type="http://schemas.openxmlformats.org/officeDocument/2006/relationships/image" Target="../media/image5.jpeg"/><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35.vml"/><Relationship Id="rId5" Type="http://schemas.openxmlformats.org/officeDocument/2006/relationships/hyperlink" Target="https://fotoladu.maaamet.ee/?basemap=hybriidk&amp;zlevel=9,25.45171,58.55146&amp;foto=2408531&amp;overlay=aasta&amp;valik=2019" TargetMode="Externa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vmlDrawing" Target="../drawings/vmlDrawing36.vml"/><Relationship Id="rId5" Type="http://schemas.openxmlformats.org/officeDocument/2006/relationships/image" Target="../media/image6.jpeg"/><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vmlDrawing" Target="../drawings/vmlDrawing37.vm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vmlDrawing" Target="../drawings/vmlDrawing38.v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vmlDrawing" Target="../drawings/vmlDrawing39.v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3.xml"/><Relationship Id="rId1" Type="http://schemas.openxmlformats.org/officeDocument/2006/relationships/vmlDrawing" Target="../drawings/vmlDrawing40.v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3.xml"/><Relationship Id="rId1" Type="http://schemas.openxmlformats.org/officeDocument/2006/relationships/vmlDrawing" Target="../drawings/vmlDrawing41.v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vmlDrawing" Target="../drawings/vmlDrawing42.vml"/><Relationship Id="rId4" Type="http://schemas.openxmlformats.org/officeDocument/2006/relationships/image" Target="../media/image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3.xml"/><Relationship Id="rId1" Type="http://schemas.openxmlformats.org/officeDocument/2006/relationships/vmlDrawing" Target="../drawings/vmlDrawing43.vml"/><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vmlDrawing" Target="../drawings/vmlDrawing44.vml"/><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xml"/><Relationship Id="rId1" Type="http://schemas.openxmlformats.org/officeDocument/2006/relationships/vmlDrawing" Target="../drawings/vmlDrawing45.vml"/><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vmlDrawing" Target="../drawings/vmlDrawing46.vml"/><Relationship Id="rId4" Type="http://schemas.openxmlformats.org/officeDocument/2006/relationships/image" Target="../media/image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vmlDrawing" Target="../drawings/vmlDrawing47.vml"/><Relationship Id="rId5" Type="http://schemas.openxmlformats.org/officeDocument/2006/relationships/image" Target="../media/image7.jpeg"/><Relationship Id="rId4" Type="http://schemas.openxmlformats.org/officeDocument/2006/relationships/image" Target="../media/image1.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3.xml"/><Relationship Id="rId1" Type="http://schemas.openxmlformats.org/officeDocument/2006/relationships/vmlDrawing" Target="../drawings/vmlDrawing48.vml"/><Relationship Id="rId4" Type="http://schemas.openxmlformats.org/officeDocument/2006/relationships/image" Target="../media/image1.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vmlDrawing" Target="../drawings/vmlDrawing49.vml"/><Relationship Id="rId6" Type="http://schemas.openxmlformats.org/officeDocument/2006/relationships/hyperlink" Target="http://www.mulgimaa.ee/mulgimaast/vaimne-parand-juured/anu-raud/" TargetMode="External"/><Relationship Id="rId5" Type="http://schemas.openxmlformats.org/officeDocument/2006/relationships/hyperlink" Target="https://sakala.postimees.ee/2331446/lahkus-valda-raud"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3.xml"/><Relationship Id="rId1" Type="http://schemas.openxmlformats.org/officeDocument/2006/relationships/vmlDrawing" Target="../drawings/vmlDrawing50.vml"/><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3.xml"/><Relationship Id="rId1" Type="http://schemas.openxmlformats.org/officeDocument/2006/relationships/vmlDrawing" Target="../drawings/vmlDrawing51.vml"/><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vmlDrawing" Target="../drawings/vmlDrawing52.vml"/><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3.xml"/><Relationship Id="rId1" Type="http://schemas.openxmlformats.org/officeDocument/2006/relationships/vmlDrawing" Target="../drawings/vmlDrawing53.vml"/><Relationship Id="rId4" Type="http://schemas.openxmlformats.org/officeDocument/2006/relationships/image" Target="../media/image1.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3.xml"/><Relationship Id="rId1" Type="http://schemas.openxmlformats.org/officeDocument/2006/relationships/vmlDrawing" Target="../drawings/vmlDrawing54.vml"/><Relationship Id="rId4" Type="http://schemas.openxmlformats.org/officeDocument/2006/relationships/image" Target="../media/image1.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vmlDrawing" Target="../drawings/vmlDrawing55.vml"/><Relationship Id="rId4" Type="http://schemas.openxmlformats.org/officeDocument/2006/relationships/image" Target="../media/image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vmlDrawing" Target="../drawings/vmlDrawing56.v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sp>
        <p:nvSpPr>
          <p:cNvPr id="60" name="TextBox 59"/>
          <p:cNvSpPr txBox="1"/>
          <p:nvPr/>
        </p:nvSpPr>
        <p:spPr>
          <a:xfrm>
            <a:off x="1055440" y="1560562"/>
            <a:ext cx="4608512" cy="1446550"/>
          </a:xfrm>
          <a:prstGeom prst="rect">
            <a:avLst/>
          </a:prstGeom>
          <a:noFill/>
        </p:spPr>
        <p:txBody>
          <a:bodyPr wrap="square" rtlCol="0">
            <a:spAutoFit/>
          </a:bodyPr>
          <a:lstStyle/>
          <a:p>
            <a:pPr algn="r"/>
            <a:r>
              <a:rPr lang="et-EE" sz="4400" b="1" dirty="0" smtClean="0">
                <a:solidFill>
                  <a:schemeClr val="bg1"/>
                </a:solidFill>
                <a:latin typeface="+mj-lt"/>
                <a:cs typeface="Arial" panose="020B0604020202020204" pitchFamily="34" charset="0"/>
              </a:rPr>
              <a:t>V VILJANDI VALLA</a:t>
            </a:r>
          </a:p>
          <a:p>
            <a:pPr algn="r"/>
            <a:r>
              <a:rPr lang="et-EE" sz="4400" b="1" dirty="0" smtClean="0">
                <a:solidFill>
                  <a:schemeClr val="bg1"/>
                </a:solidFill>
                <a:latin typeface="+mj-lt"/>
                <a:cs typeface="Arial" panose="020B0604020202020204" pitchFamily="34" charset="0"/>
              </a:rPr>
              <a:t>MÄLUMÄNG</a:t>
            </a:r>
            <a:endParaRPr lang="en-US" sz="4400" b="1" dirty="0">
              <a:solidFill>
                <a:schemeClr val="bg1"/>
              </a:solidFill>
              <a:latin typeface="+mj-lt"/>
              <a:cs typeface="Arial" panose="020B0604020202020204" pitchFamily="34" charset="0"/>
            </a:endParaRPr>
          </a:p>
        </p:txBody>
      </p:sp>
      <p:sp>
        <p:nvSpPr>
          <p:cNvPr id="62" name="TextBox 61"/>
          <p:cNvSpPr txBox="1"/>
          <p:nvPr/>
        </p:nvSpPr>
        <p:spPr>
          <a:xfrm>
            <a:off x="9408368" y="2242969"/>
            <a:ext cx="1800200" cy="2308324"/>
          </a:xfrm>
          <a:prstGeom prst="rect">
            <a:avLst/>
          </a:prstGeom>
          <a:noFill/>
        </p:spPr>
        <p:txBody>
          <a:bodyPr wrap="square" rtlCol="0">
            <a:spAutoFit/>
          </a:bodyPr>
          <a:lstStyle/>
          <a:p>
            <a:r>
              <a:rPr lang="et-EE" sz="4800" dirty="0" smtClean="0">
                <a:solidFill>
                  <a:schemeClr val="bg1"/>
                </a:solidFill>
                <a:latin typeface="Arial Narrow" panose="020B0606020202030204" pitchFamily="34" charset="0"/>
                <a:cs typeface="Arial" panose="020B0604020202020204" pitchFamily="34" charset="0"/>
              </a:rPr>
              <a:t>2019 – </a:t>
            </a:r>
          </a:p>
          <a:p>
            <a:endParaRPr lang="et-EE" sz="4800" dirty="0">
              <a:solidFill>
                <a:schemeClr val="bg1"/>
              </a:solidFill>
              <a:latin typeface="Arial Narrow" panose="020B0606020202030204" pitchFamily="34" charset="0"/>
              <a:cs typeface="Arial" panose="020B0604020202020204" pitchFamily="34" charset="0"/>
            </a:endParaRPr>
          </a:p>
          <a:p>
            <a:r>
              <a:rPr lang="et-EE" sz="4800" dirty="0" smtClean="0">
                <a:solidFill>
                  <a:schemeClr val="bg1"/>
                </a:solidFill>
                <a:latin typeface="Arial Narrow" panose="020B0606020202030204" pitchFamily="34" charset="0"/>
                <a:cs typeface="Arial" panose="020B0604020202020204" pitchFamily="34" charset="0"/>
              </a:rPr>
              <a:t>2020 </a:t>
            </a:r>
            <a:endParaRPr lang="en-US" sz="4800" dirty="0">
              <a:solidFill>
                <a:schemeClr val="bg1"/>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127448" y="3263496"/>
            <a:ext cx="9721080" cy="33427"/>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87988" y="3591888"/>
            <a:ext cx="3852428" cy="1077218"/>
          </a:xfrm>
          <a:prstGeom prst="rect">
            <a:avLst/>
          </a:prstGeom>
          <a:noFill/>
        </p:spPr>
        <p:txBody>
          <a:bodyPr wrap="square" rtlCol="0">
            <a:spAutoFit/>
          </a:bodyPr>
          <a:lstStyle/>
          <a:p>
            <a:r>
              <a:rPr lang="et-EE" sz="3200" dirty="0" smtClean="0">
                <a:solidFill>
                  <a:schemeClr val="bg1"/>
                </a:solidFill>
                <a:latin typeface="Calibri" panose="020F0502020204030204" pitchFamily="34" charset="0"/>
              </a:rPr>
              <a:t>IV </a:t>
            </a:r>
            <a:r>
              <a:rPr lang="et-EE" sz="3200" dirty="0" smtClean="0">
                <a:solidFill>
                  <a:schemeClr val="bg1"/>
                </a:solidFill>
                <a:latin typeface="Calibri" panose="020F0502020204030204" pitchFamily="34" charset="0"/>
              </a:rPr>
              <a:t>voor </a:t>
            </a:r>
            <a:r>
              <a:rPr lang="et-EE" sz="3200" dirty="0" smtClean="0">
                <a:solidFill>
                  <a:schemeClr val="bg1"/>
                </a:solidFill>
                <a:latin typeface="Calibri" panose="020F0502020204030204" pitchFamily="34" charset="0"/>
              </a:rPr>
              <a:t>Viiratsi</a:t>
            </a:r>
            <a:endParaRPr lang="et-EE" sz="3200" dirty="0" smtClean="0">
              <a:solidFill>
                <a:schemeClr val="bg1"/>
              </a:solidFill>
              <a:latin typeface="Calibri" panose="020F0502020204030204" pitchFamily="34" charset="0"/>
            </a:endParaRPr>
          </a:p>
          <a:p>
            <a:r>
              <a:rPr lang="et-EE" sz="3200" dirty="0" smtClean="0">
                <a:solidFill>
                  <a:schemeClr val="bg1"/>
                </a:solidFill>
                <a:latin typeface="Calibri" panose="020F0502020204030204" pitchFamily="34" charset="0"/>
              </a:rPr>
              <a:t>10. veebruar</a:t>
            </a:r>
            <a:r>
              <a:rPr lang="et-EE" sz="3200" dirty="0" smtClean="0">
                <a:solidFill>
                  <a:schemeClr val="bg1"/>
                </a:solidFill>
                <a:latin typeface="Calibri" panose="020F0502020204030204" pitchFamily="34" charset="0"/>
              </a:rPr>
              <a:t>  </a:t>
            </a:r>
            <a:endParaRPr lang="et-EE" sz="3200" dirty="0">
              <a:solidFill>
                <a:schemeClr val="bg1"/>
              </a:solidFill>
              <a:latin typeface="Calibri" panose="020F0502020204030204" pitchFamily="34" charset="0"/>
            </a:endParaRPr>
          </a:p>
        </p:txBody>
      </p:sp>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7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cxnSp>
        <p:nvCxnSpPr>
          <p:cNvPr id="38" name="Straight Connector 2"/>
          <p:cNvCxnSpPr/>
          <p:nvPr/>
        </p:nvCxnSpPr>
        <p:spPr>
          <a:xfrm>
            <a:off x="5987988" y="1340768"/>
            <a:ext cx="0" cy="3292334"/>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425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927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4. Vastus</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Varese pesa on kausjas, pealt avatud, haraka pesa on aga pealt kaetud ja sissepääs pessa on külje </a:t>
            </a:r>
            <a:r>
              <a:rPr lang="et-EE" dirty="0" smtClean="0">
                <a:solidFill>
                  <a:schemeClr val="bg1"/>
                </a:solidFill>
              </a:rPr>
              <a:t>pealt.</a:t>
            </a:r>
          </a:p>
          <a:p>
            <a:pPr marL="0" indent="0">
              <a:buNone/>
            </a:pPr>
            <a:endParaRPr lang="et-EE" dirty="0">
              <a:solidFill>
                <a:schemeClr val="bg1"/>
              </a:solidFill>
            </a:endParaRPr>
          </a:p>
        </p:txBody>
      </p:sp>
      <p:sp>
        <p:nvSpPr>
          <p:cNvPr id="4" name="Ristkülik 3"/>
          <p:cNvSpPr/>
          <p:nvPr/>
        </p:nvSpPr>
        <p:spPr>
          <a:xfrm>
            <a:off x="2999656" y="5229492"/>
            <a:ext cx="6144344" cy="461665"/>
          </a:xfrm>
          <a:prstGeom prst="rect">
            <a:avLst/>
          </a:prstGeom>
        </p:spPr>
        <p:txBody>
          <a:bodyPr wrap="square">
            <a:spAutoFit/>
          </a:bodyPr>
          <a:lstStyle/>
          <a:p>
            <a:r>
              <a:rPr lang="et-EE" dirty="0"/>
              <a:t> </a:t>
            </a:r>
          </a:p>
        </p:txBody>
      </p:sp>
      <p:pic>
        <p:nvPicPr>
          <p:cNvPr id="7" name="Pilt 1" descr="https://www.looduskalender.ee/vana/sites/default/files/images/060505us010.preview.jpg"/>
          <p:cNvPicPr/>
          <p:nvPr/>
        </p:nvPicPr>
        <p:blipFill>
          <a:blip r:embed="rId5">
            <a:extLst>
              <a:ext uri="{28A0092B-C50C-407E-A947-70E740481C1C}">
                <a14:useLocalDpi xmlns:a14="http://schemas.microsoft.com/office/drawing/2010/main" val="0"/>
              </a:ext>
            </a:extLst>
          </a:blip>
          <a:srcRect/>
          <a:stretch>
            <a:fillRect/>
          </a:stretch>
        </p:blipFill>
        <p:spPr bwMode="auto">
          <a:xfrm>
            <a:off x="2351585" y="2548890"/>
            <a:ext cx="2880319" cy="1760220"/>
          </a:xfrm>
          <a:prstGeom prst="rect">
            <a:avLst/>
          </a:prstGeom>
          <a:noFill/>
          <a:ln>
            <a:noFill/>
          </a:ln>
        </p:spPr>
      </p:pic>
      <p:pic>
        <p:nvPicPr>
          <p:cNvPr id="8" name="Pilt 2" descr="Kujutiste tulemus päringule haraka pesa&quot;"/>
          <p:cNvPicPr/>
          <p:nvPr/>
        </p:nvPicPr>
        <p:blipFill>
          <a:blip r:embed="rId6">
            <a:extLst>
              <a:ext uri="{28A0092B-C50C-407E-A947-70E740481C1C}">
                <a14:useLocalDpi xmlns:a14="http://schemas.microsoft.com/office/drawing/2010/main" val="0"/>
              </a:ext>
            </a:extLst>
          </a:blip>
          <a:srcRect/>
          <a:stretch>
            <a:fillRect/>
          </a:stretch>
        </p:blipFill>
        <p:spPr bwMode="auto">
          <a:xfrm>
            <a:off x="5879976" y="2532697"/>
            <a:ext cx="2808312" cy="1792605"/>
          </a:xfrm>
          <a:prstGeom prst="rect">
            <a:avLst/>
          </a:prstGeom>
          <a:noFill/>
          <a:ln>
            <a:noFill/>
          </a:ln>
        </p:spPr>
      </p:pic>
    </p:spTree>
    <p:extLst>
      <p:ext uri="{BB962C8B-B14F-4D97-AF65-F5344CB8AC3E}">
        <p14:creationId xmlns:p14="http://schemas.microsoft.com/office/powerpoint/2010/main" val="3159674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030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5. Kultuur (Anne-Ly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a:xfrm>
            <a:off x="667816" y="980728"/>
            <a:ext cx="10972800" cy="4954868"/>
          </a:xfrm>
        </p:spPr>
        <p:txBody>
          <a:bodyPr>
            <a:normAutofit/>
          </a:bodyPr>
          <a:lstStyle/>
          <a:p>
            <a:pPr marL="0" indent="0">
              <a:buNone/>
            </a:pPr>
            <a:r>
              <a:rPr lang="et-EE" dirty="0">
                <a:solidFill>
                  <a:schemeClr val="bg1"/>
                </a:solidFill>
              </a:rPr>
              <a:t>See 2017.a. aasta romaanivõistluse võitnud   raamat käsitleb ühe </a:t>
            </a:r>
            <a:r>
              <a:rPr lang="et-EE" dirty="0" smtClean="0">
                <a:solidFill>
                  <a:schemeClr val="bg1"/>
                </a:solidFill>
              </a:rPr>
              <a:t>paikkonna </a:t>
            </a:r>
            <a:r>
              <a:rPr lang="et-EE" dirty="0">
                <a:solidFill>
                  <a:schemeClr val="bg1"/>
                </a:solidFill>
              </a:rPr>
              <a:t>elu läbi mitme põlvkonna ja riigikorra.  Vahur Afanasjevi </a:t>
            </a:r>
            <a:r>
              <a:rPr lang="et-EE" dirty="0" smtClean="0">
                <a:solidFill>
                  <a:schemeClr val="bg1"/>
                </a:solidFill>
              </a:rPr>
              <a:t>kirjutatud  „Serafima </a:t>
            </a:r>
            <a:r>
              <a:rPr lang="et-EE" dirty="0">
                <a:solidFill>
                  <a:schemeClr val="bg1"/>
                </a:solidFill>
              </a:rPr>
              <a:t>ja Bogdan“ on leidnud tee ka lugejate südamesse, sest muidu poleks ta ju möödunud aasta raamatulaenutuste  hulgas  </a:t>
            </a:r>
            <a:r>
              <a:rPr lang="et-EE" dirty="0" smtClean="0">
                <a:solidFill>
                  <a:schemeClr val="bg1"/>
                </a:solidFill>
              </a:rPr>
              <a:t>esimese </a:t>
            </a:r>
            <a:r>
              <a:rPr lang="et-EE" dirty="0">
                <a:solidFill>
                  <a:schemeClr val="bg1"/>
                </a:solidFill>
              </a:rPr>
              <a:t>kolme hulgas figureerinud. Igor Kotjuhi illustratsioonid on  heaks täienduseks tekstile. Kus toimub raamatu tegevus?</a:t>
            </a:r>
          </a:p>
        </p:txBody>
      </p:sp>
    </p:spTree>
    <p:extLst>
      <p:ext uri="{BB962C8B-B14F-4D97-AF65-F5344CB8AC3E}">
        <p14:creationId xmlns:p14="http://schemas.microsoft.com/office/powerpoint/2010/main" val="121851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132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5. Vastus</a:t>
            </a:r>
            <a:endParaRPr lang="et-EE" dirty="0">
              <a:solidFill>
                <a:schemeClr val="bg1"/>
              </a:solidFill>
            </a:endParaRPr>
          </a:p>
        </p:txBody>
      </p:sp>
      <p:sp>
        <p:nvSpPr>
          <p:cNvPr id="3" name="Sisu kohatäide 2"/>
          <p:cNvSpPr>
            <a:spLocks noGrp="1"/>
          </p:cNvSpPr>
          <p:nvPr>
            <p:ph idx="1"/>
          </p:nvPr>
        </p:nvSpPr>
        <p:spPr>
          <a:xfrm>
            <a:off x="983432" y="1138429"/>
            <a:ext cx="10598968" cy="4987739"/>
          </a:xfrm>
        </p:spPr>
        <p:txBody>
          <a:bodyPr>
            <a:normAutofit/>
          </a:bodyPr>
          <a:lstStyle/>
          <a:p>
            <a:pPr marL="0" indent="0" algn="ctr">
              <a:buNone/>
            </a:pPr>
            <a:r>
              <a:rPr lang="et-EE" dirty="0">
                <a:solidFill>
                  <a:schemeClr val="bg1"/>
                </a:solidFill>
              </a:rPr>
              <a:t>Peipsi ääres vanausuliste juures; Mustvee, Alatskivi ja Kallaste kant</a:t>
            </a:r>
          </a:p>
          <a:p>
            <a:pPr marL="0" indent="0">
              <a:buNone/>
            </a:pPr>
            <a:r>
              <a:rPr lang="et-EE" dirty="0"/>
              <a:t> </a:t>
            </a:r>
          </a:p>
          <a:p>
            <a:pPr marL="0" indent="0" algn="ctr">
              <a:buNone/>
            </a:pPr>
            <a:r>
              <a:rPr lang="et-EE" dirty="0">
                <a:solidFill>
                  <a:schemeClr val="bg1"/>
                </a:solidFill>
              </a:rPr>
              <a:t> </a:t>
            </a:r>
            <a:endParaRPr lang="et-EE" dirty="0" smtClean="0">
              <a:solidFill>
                <a:schemeClr val="bg1"/>
              </a:solidFill>
            </a:endParaRPr>
          </a:p>
        </p:txBody>
      </p:sp>
    </p:spTree>
    <p:extLst>
      <p:ext uri="{BB962C8B-B14F-4D97-AF65-F5344CB8AC3E}">
        <p14:creationId xmlns:p14="http://schemas.microsoft.com/office/powerpoint/2010/main" val="2212036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235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6.</a:t>
            </a:r>
            <a:r>
              <a:rPr lang="et-EE" dirty="0" smtClean="0">
                <a:solidFill>
                  <a:schemeClr val="bg1"/>
                </a:solidFill>
              </a:rPr>
              <a:t> </a:t>
            </a:r>
            <a:r>
              <a:rPr lang="fi-FI" dirty="0" err="1" smtClean="0">
                <a:solidFill>
                  <a:schemeClr val="bg1"/>
                </a:solidFill>
              </a:rPr>
              <a:t>Kes</a:t>
            </a:r>
            <a:r>
              <a:rPr lang="fi-FI" dirty="0" smtClean="0">
                <a:solidFill>
                  <a:schemeClr val="bg1"/>
                </a:solidFill>
              </a:rPr>
              <a:t> </a:t>
            </a:r>
            <a:r>
              <a:rPr lang="fi-FI" dirty="0">
                <a:solidFill>
                  <a:schemeClr val="bg1"/>
                </a:solidFill>
              </a:rPr>
              <a:t>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Kes on pildil?</a:t>
            </a:r>
          </a:p>
          <a:p>
            <a:pPr marL="0" indent="0" algn="ctr">
              <a:buNone/>
            </a:pPr>
            <a:endParaRPr lang="et-EE" dirty="0">
              <a:solidFill>
                <a:schemeClr val="bg1"/>
              </a:solidFill>
            </a:endParaRPr>
          </a:p>
        </p:txBody>
      </p:sp>
      <p:sp>
        <p:nvSpPr>
          <p:cNvPr id="10" name="TextBox 9"/>
          <p:cNvSpPr txBox="1"/>
          <p:nvPr/>
        </p:nvSpPr>
        <p:spPr>
          <a:xfrm>
            <a:off x="5375920" y="5085184"/>
            <a:ext cx="1296144" cy="461665"/>
          </a:xfrm>
          <a:prstGeom prst="rect">
            <a:avLst/>
          </a:prstGeom>
          <a:noFill/>
        </p:spPr>
        <p:txBody>
          <a:bodyPr wrap="square" rtlCol="0">
            <a:spAutoFit/>
          </a:bodyPr>
          <a:lstStyle/>
          <a:p>
            <a:r>
              <a:rPr lang="et-EE" dirty="0" smtClean="0"/>
              <a:t>  </a:t>
            </a:r>
            <a:endParaRPr lang="et-EE" dirty="0">
              <a:solidFill>
                <a:schemeClr val="bg1"/>
              </a:solidFill>
            </a:endParaRPr>
          </a:p>
        </p:txBody>
      </p:sp>
      <p:pic>
        <p:nvPicPr>
          <p:cNvPr id="7" name="Picture 6"/>
          <p:cNvPicPr/>
          <p:nvPr/>
        </p:nvPicPr>
        <p:blipFill>
          <a:blip r:embed="rId5"/>
          <a:srcRect/>
          <a:stretch>
            <a:fillRect/>
          </a:stretch>
        </p:blipFill>
        <p:spPr bwMode="auto">
          <a:xfrm>
            <a:off x="5247004" y="2286634"/>
            <a:ext cx="2649195" cy="3230597"/>
          </a:xfrm>
          <a:prstGeom prst="rect">
            <a:avLst/>
          </a:prstGeom>
          <a:noFill/>
          <a:ln w="9525">
            <a:noFill/>
            <a:miter lim="800000"/>
            <a:headEnd/>
            <a:tailEnd/>
          </a:ln>
        </p:spPr>
      </p:pic>
    </p:spTree>
    <p:extLst>
      <p:ext uri="{BB962C8B-B14F-4D97-AF65-F5344CB8AC3E}">
        <p14:creationId xmlns:p14="http://schemas.microsoft.com/office/powerpoint/2010/main" val="2754260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337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546139" y="386338"/>
            <a:ext cx="10972800" cy="711081"/>
          </a:xfrm>
        </p:spPr>
        <p:txBody>
          <a:bodyPr/>
          <a:lstStyle/>
          <a:p>
            <a:pPr algn="ctr"/>
            <a:r>
              <a:rPr lang="et-EE" dirty="0" smtClean="0">
                <a:solidFill>
                  <a:schemeClr val="bg1"/>
                </a:solidFill>
              </a:rPr>
              <a:t>6. Vastus</a:t>
            </a:r>
            <a:endParaRPr lang="et-EE" dirty="0">
              <a:solidFill>
                <a:schemeClr val="bg1"/>
              </a:solidFill>
            </a:endParaRPr>
          </a:p>
        </p:txBody>
      </p:sp>
      <p:sp>
        <p:nvSpPr>
          <p:cNvPr id="4" name="Content Placeholder 3"/>
          <p:cNvSpPr>
            <a:spLocks noGrp="1"/>
          </p:cNvSpPr>
          <p:nvPr>
            <p:ph idx="1"/>
          </p:nvPr>
        </p:nvSpPr>
        <p:spPr/>
        <p:txBody>
          <a:bodyPr/>
          <a:lstStyle/>
          <a:p>
            <a:pPr marL="0" indent="0" algn="ctr">
              <a:buNone/>
            </a:pPr>
            <a:r>
              <a:rPr lang="et-EE" b="1" dirty="0">
                <a:solidFill>
                  <a:schemeClr val="bg1"/>
                </a:solidFill>
              </a:rPr>
              <a:t>Fred Jüssi </a:t>
            </a:r>
            <a:r>
              <a:rPr lang="et-EE" dirty="0">
                <a:solidFill>
                  <a:schemeClr val="bg1"/>
                </a:solidFill>
              </a:rPr>
              <a:t>(sündinud 29.01 1935 Arubal.) Eesti zooloog, loodusfotograaf, looduse populariseerija. </a:t>
            </a:r>
          </a:p>
          <a:p>
            <a:pPr marL="0" indent="0" algn="ctr">
              <a:buNone/>
            </a:pPr>
            <a:endParaRPr lang="et-EE" dirty="0">
              <a:solidFill>
                <a:schemeClr val="bg1"/>
              </a:solidFill>
            </a:endParaRPr>
          </a:p>
        </p:txBody>
      </p:sp>
    </p:spTree>
    <p:extLst>
      <p:ext uri="{BB962C8B-B14F-4D97-AF65-F5344CB8AC3E}">
        <p14:creationId xmlns:p14="http://schemas.microsoft.com/office/powerpoint/2010/main" val="666991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439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7.</a:t>
            </a:r>
            <a:r>
              <a:rPr lang="et-EE" dirty="0" smtClean="0">
                <a:solidFill>
                  <a:schemeClr val="bg1"/>
                </a:solidFill>
              </a:rPr>
              <a:t> </a:t>
            </a:r>
            <a:r>
              <a:rPr lang="fi-FI" dirty="0" err="1" smtClean="0">
                <a:solidFill>
                  <a:schemeClr val="bg1"/>
                </a:solidFill>
              </a:rPr>
              <a:t>Sise</a:t>
            </a:r>
            <a:r>
              <a:rPr lang="fi-FI" dirty="0" smtClean="0">
                <a:solidFill>
                  <a:schemeClr val="bg1"/>
                </a:solidFill>
              </a:rPr>
              <a:t>- </a:t>
            </a:r>
            <a:r>
              <a:rPr lang="fi-FI" dirty="0">
                <a:solidFill>
                  <a:schemeClr val="bg1"/>
                </a:solidFill>
              </a:rPr>
              <a:t>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Nädal aega tagasi asus tööle peale Suurbritannia Euroopa Liidust lahkumist Euroopa Parlamendis seitsmes saadik Eestist. Kes?</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4137717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542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7. Vastus</a:t>
            </a:r>
            <a:endParaRPr lang="et-EE" dirty="0">
              <a:solidFill>
                <a:schemeClr val="bg1"/>
              </a:solidFill>
            </a:endParaRPr>
          </a:p>
        </p:txBody>
      </p:sp>
      <p:sp>
        <p:nvSpPr>
          <p:cNvPr id="3" name="Sisu kohatäide 2"/>
          <p:cNvSpPr>
            <a:spLocks noGrp="1"/>
          </p:cNvSpPr>
          <p:nvPr>
            <p:ph idx="1"/>
          </p:nvPr>
        </p:nvSpPr>
        <p:spPr>
          <a:xfrm>
            <a:off x="609600" y="1052736"/>
            <a:ext cx="10972800" cy="6571915"/>
          </a:xfrm>
        </p:spPr>
        <p:txBody>
          <a:bodyPr>
            <a:normAutofit/>
          </a:bodyPr>
          <a:lstStyle/>
          <a:p>
            <a:pPr marL="0" indent="0">
              <a:buNone/>
            </a:pPr>
            <a:r>
              <a:rPr lang="et-EE" b="1" dirty="0"/>
              <a:t>Riho Terras</a:t>
            </a:r>
            <a:r>
              <a:rPr lang="et-EE" dirty="0"/>
              <a:t> 							</a:t>
            </a:r>
            <a:r>
              <a:rPr lang="et-EE" dirty="0" smtClean="0"/>
              <a:t>(</a:t>
            </a:r>
            <a:r>
              <a:rPr lang="et-EE" dirty="0"/>
              <a:t>sündinud 17. aprillil 1967 Kohtla-Järvel) on Eesti sõjaväelane, kindralleitnant; viimati töötas rahvusvhelise firma Milrem Roboticsi kaitsevaldkonna juhina</a:t>
            </a:r>
            <a:r>
              <a:rPr lang="et-EE" dirty="0" smtClean="0"/>
              <a:t>.</a:t>
            </a:r>
            <a:r>
              <a:rPr lang="et-EE" dirty="0"/>
              <a:t> </a:t>
            </a:r>
          </a:p>
          <a:p>
            <a:pPr marL="0" indent="0">
              <a:buNone/>
            </a:pPr>
            <a:r>
              <a:rPr lang="et-EE" dirty="0"/>
              <a:t>Allikas: Delfi uudised 02.02.2020 INTERVJUU | Esmaspäeval Euroopa Parlamendis tööd alustav Riho Terras </a:t>
            </a:r>
            <a:r>
              <a:rPr lang="et-EE" b="1" dirty="0"/>
              <a:t>https://bit.ly/2GXZRcm </a:t>
            </a:r>
            <a:endParaRPr lang="et-EE" dirty="0"/>
          </a:p>
          <a:p>
            <a:pPr marL="0" indent="0">
              <a:buNone/>
            </a:pPr>
            <a:endParaRPr lang="et-EE" dirty="0">
              <a:solidFill>
                <a:schemeClr val="bg1"/>
              </a:solidFill>
            </a:endParaRPr>
          </a:p>
        </p:txBody>
      </p:sp>
    </p:spTree>
    <p:extLst>
      <p:ext uri="{BB962C8B-B14F-4D97-AF65-F5344CB8AC3E}">
        <p14:creationId xmlns:p14="http://schemas.microsoft.com/office/powerpoint/2010/main" val="700588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644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8. Muusika (Anne – 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Beatles on ansambel, mis tutvustamist ei vaja. Nende repertuaari võib kohata erinevates keeltes ja paljude muusikute esituses. Kohe hakkab kõlama laul </a:t>
            </a:r>
            <a:r>
              <a:rPr lang="et-EE" dirty="0" smtClean="0">
                <a:solidFill>
                  <a:schemeClr val="bg1"/>
                </a:solidFill>
              </a:rPr>
              <a:t>„Sie </a:t>
            </a:r>
            <a:r>
              <a:rPr lang="et-EE" dirty="0">
                <a:solidFill>
                  <a:schemeClr val="bg1"/>
                </a:solidFill>
              </a:rPr>
              <a:t>liebt </a:t>
            </a:r>
            <a:r>
              <a:rPr lang="et-EE" dirty="0" smtClean="0">
                <a:solidFill>
                  <a:schemeClr val="bg1"/>
                </a:solidFill>
              </a:rPr>
              <a:t>dich“. Kes </a:t>
            </a:r>
            <a:r>
              <a:rPr lang="et-EE" dirty="0">
                <a:solidFill>
                  <a:schemeClr val="bg1"/>
                </a:solidFill>
              </a:rPr>
              <a:t>esitab seda laulu?</a:t>
            </a:r>
          </a:p>
          <a:p>
            <a:pPr marL="0" indent="0" algn="ctr">
              <a:buNone/>
            </a:pPr>
            <a:r>
              <a:rPr lang="et-EE" dirty="0" smtClean="0">
                <a:solidFill>
                  <a:schemeClr val="bg1"/>
                </a:solidFill>
              </a:rPr>
              <a:t> </a:t>
            </a:r>
            <a:endParaRPr lang="et-EE" dirty="0" smtClean="0">
              <a:solidFill>
                <a:schemeClr val="bg1"/>
              </a:solidFill>
            </a:endParaRPr>
          </a:p>
        </p:txBody>
      </p:sp>
    </p:spTree>
    <p:extLst>
      <p:ext uri="{BB962C8B-B14F-4D97-AF65-F5344CB8AC3E}">
        <p14:creationId xmlns:p14="http://schemas.microsoft.com/office/powerpoint/2010/main" val="1910010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747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8. Vastus</a:t>
            </a:r>
            <a:endParaRPr lang="et-EE" dirty="0">
              <a:solidFill>
                <a:schemeClr val="bg1"/>
              </a:solidFill>
            </a:endParaRPr>
          </a:p>
        </p:txBody>
      </p:sp>
      <p:sp>
        <p:nvSpPr>
          <p:cNvPr id="3" name="Sisu kohatäide 2"/>
          <p:cNvSpPr>
            <a:spLocks noGrp="1"/>
          </p:cNvSpPr>
          <p:nvPr>
            <p:ph idx="1"/>
          </p:nvPr>
        </p:nvSpPr>
        <p:spPr/>
        <p:txBody>
          <a:bodyPr/>
          <a:lstStyle/>
          <a:p>
            <a:pPr marL="0" indent="0">
              <a:buNone/>
            </a:pPr>
            <a:r>
              <a:rPr lang="et-EE" dirty="0">
                <a:solidFill>
                  <a:schemeClr val="bg1"/>
                </a:solidFill>
              </a:rPr>
              <a:t>Seda laulavad Beatlid  ise. </a:t>
            </a:r>
            <a:r>
              <a:rPr lang="et-EE" dirty="0" smtClean="0">
                <a:solidFill>
                  <a:schemeClr val="bg1"/>
                </a:solidFill>
              </a:rPr>
              <a:t>1950.a </a:t>
            </a:r>
            <a:r>
              <a:rPr lang="et-EE" dirty="0">
                <a:solidFill>
                  <a:schemeClr val="bg1"/>
                </a:solidFill>
              </a:rPr>
              <a:t>käisid nad Saksamaal turneel ja õppisid saksa keeles selgeks mitu laulu. Nad arvasid, et nii pääseb fännide südamesse paremini.</a:t>
            </a:r>
          </a:p>
        </p:txBody>
      </p:sp>
    </p:spTree>
    <p:extLst>
      <p:ext uri="{BB962C8B-B14F-4D97-AF65-F5344CB8AC3E}">
        <p14:creationId xmlns:p14="http://schemas.microsoft.com/office/powerpoint/2010/main" val="3040808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849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9. Sport </a:t>
            </a:r>
            <a:r>
              <a:rPr lang="et-EE" dirty="0">
                <a:solidFill>
                  <a:schemeClr val="bg1"/>
                </a:solidFill>
              </a:rPr>
              <a:t>(Sirje Põder)</a:t>
            </a:r>
          </a:p>
        </p:txBody>
      </p:sp>
      <p:sp>
        <p:nvSpPr>
          <p:cNvPr id="3" name="Sisu kohatäide 2"/>
          <p:cNvSpPr>
            <a:spLocks noGrp="1"/>
          </p:cNvSpPr>
          <p:nvPr>
            <p:ph idx="1"/>
          </p:nvPr>
        </p:nvSpPr>
        <p:spPr/>
        <p:txBody>
          <a:bodyPr/>
          <a:lstStyle/>
          <a:p>
            <a:pPr marL="0" indent="0" algn="ctr">
              <a:buNone/>
            </a:pPr>
            <a:r>
              <a:rPr lang="et-EE" dirty="0">
                <a:solidFill>
                  <a:schemeClr val="bg1"/>
                </a:solidFill>
              </a:rPr>
              <a:t>Jaanuaris toimusid Lausanne`is noorte taliolümpiamängud. Eestist osales neil 25 noorsportlast. Mitu medalit võitsid Eesti noored kokku? Osa medaleid võideti Eesti koondisele, osa võisteldes nn olümpialipu all.</a:t>
            </a:r>
          </a:p>
          <a:p>
            <a:pPr marL="0" indent="0" algn="ctr">
              <a:buNone/>
            </a:pPr>
            <a:endParaRPr lang="et-EE" dirty="0">
              <a:solidFill>
                <a:schemeClr val="bg1"/>
              </a:solidFill>
            </a:endParaRPr>
          </a:p>
        </p:txBody>
      </p:sp>
    </p:spTree>
    <p:extLst>
      <p:ext uri="{BB962C8B-B14F-4D97-AF65-F5344CB8AC3E}">
        <p14:creationId xmlns:p14="http://schemas.microsoft.com/office/powerpoint/2010/main" val="262541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666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buNone/>
            </a:pPr>
            <a:endParaRPr lang="et-EE" dirty="0" smtClean="0"/>
          </a:p>
          <a:p>
            <a:pPr marL="0" indent="0" algn="ctr">
              <a:buNone/>
            </a:pPr>
            <a:endParaRPr lang="et-EE" dirty="0" smtClean="0"/>
          </a:p>
          <a:p>
            <a:pPr marL="0" indent="0" algn="ctr">
              <a:buNone/>
            </a:pPr>
            <a:endParaRPr lang="et-EE" dirty="0"/>
          </a:p>
          <a:p>
            <a:pPr marL="0" indent="0" algn="ctr">
              <a:buNone/>
            </a:pPr>
            <a:r>
              <a:rPr lang="et-EE" dirty="0" smtClean="0">
                <a:solidFill>
                  <a:schemeClr val="bg1"/>
                </a:solidFill>
              </a:rPr>
              <a:t>1. osa</a:t>
            </a:r>
            <a:endParaRPr lang="et-EE" dirty="0">
              <a:solidFill>
                <a:schemeClr val="bg1"/>
              </a:solidFill>
            </a:endParaRPr>
          </a:p>
        </p:txBody>
      </p:sp>
    </p:spTree>
    <p:extLst>
      <p:ext uri="{BB962C8B-B14F-4D97-AF65-F5344CB8AC3E}">
        <p14:creationId xmlns:p14="http://schemas.microsoft.com/office/powerpoint/2010/main" val="525435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1951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9. Vastus</a:t>
            </a:r>
            <a:endParaRPr lang="et-EE" dirty="0">
              <a:solidFill>
                <a:schemeClr val="bg1"/>
              </a:solidFill>
            </a:endParaRPr>
          </a:p>
        </p:txBody>
      </p:sp>
      <p:sp>
        <p:nvSpPr>
          <p:cNvPr id="3" name="Sisu kohatäide 2"/>
          <p:cNvSpPr>
            <a:spLocks noGrp="1"/>
          </p:cNvSpPr>
          <p:nvPr>
            <p:ph idx="1"/>
          </p:nvPr>
        </p:nvSpPr>
        <p:spPr/>
        <p:txBody>
          <a:bodyPr>
            <a:normAutofit fontScale="92500" lnSpcReduction="10000"/>
          </a:bodyPr>
          <a:lstStyle/>
          <a:p>
            <a:pPr marL="0" indent="0" algn="ctr">
              <a:buNone/>
            </a:pPr>
            <a:r>
              <a:rPr lang="et-EE" dirty="0" smtClean="0">
                <a:solidFill>
                  <a:schemeClr val="bg1"/>
                </a:solidFill>
              </a:rPr>
              <a:t> </a:t>
            </a:r>
            <a:r>
              <a:rPr lang="et-EE" b="1" dirty="0" smtClean="0">
                <a:solidFill>
                  <a:schemeClr val="bg1"/>
                </a:solidFill>
              </a:rPr>
              <a:t>4</a:t>
            </a:r>
          </a:p>
          <a:p>
            <a:pPr marL="0" indent="0">
              <a:buNone/>
            </a:pPr>
            <a:r>
              <a:rPr lang="et-EE" b="1" dirty="0">
                <a:solidFill>
                  <a:schemeClr val="bg1"/>
                </a:solidFill>
              </a:rPr>
              <a:t>Eesti koondise medalid:</a:t>
            </a:r>
            <a:endParaRPr lang="et-EE" dirty="0">
              <a:solidFill>
                <a:schemeClr val="bg1"/>
              </a:solidFill>
            </a:endParaRPr>
          </a:p>
          <a:p>
            <a:pPr marL="0" indent="0">
              <a:buNone/>
            </a:pPr>
            <a:r>
              <a:rPr lang="et-EE" dirty="0">
                <a:solidFill>
                  <a:schemeClr val="bg1"/>
                </a:solidFill>
              </a:rPr>
              <a:t>kuldmedal freestyle-suusatamise pargisõidus - Kelly Sildaru</a:t>
            </a:r>
          </a:p>
          <a:p>
            <a:pPr marL="0" indent="0">
              <a:buNone/>
            </a:pPr>
            <a:r>
              <a:rPr lang="et-EE" b="1" dirty="0">
                <a:solidFill>
                  <a:schemeClr val="bg1"/>
                </a:solidFill>
              </a:rPr>
              <a:t>Nö olümpialipu alla kuuluvad medalid (punktiarvestuses need medalid ei kuulu Eestile)</a:t>
            </a:r>
            <a:endParaRPr lang="et-EE" dirty="0">
              <a:solidFill>
                <a:schemeClr val="bg1"/>
              </a:solidFill>
            </a:endParaRPr>
          </a:p>
          <a:p>
            <a:pPr marL="0" indent="0">
              <a:buNone/>
            </a:pPr>
            <a:r>
              <a:rPr lang="et-EE" dirty="0">
                <a:solidFill>
                  <a:schemeClr val="bg1"/>
                </a:solidFill>
              </a:rPr>
              <a:t>võistkondlik kuldmedal 3 vs. 3 jäähokis - Marek Potšinok</a:t>
            </a:r>
          </a:p>
          <a:p>
            <a:pPr marL="0" indent="0">
              <a:buNone/>
            </a:pPr>
            <a:r>
              <a:rPr lang="et-EE" dirty="0">
                <a:solidFill>
                  <a:schemeClr val="bg1"/>
                </a:solidFill>
              </a:rPr>
              <a:t>võistkondlik kuldmedal iluuisutamise rahvusvahelisel võistkonnavõistlusel - Arlet Levandi</a:t>
            </a:r>
          </a:p>
          <a:p>
            <a:pPr marL="0" indent="0">
              <a:buNone/>
            </a:pPr>
            <a:r>
              <a:rPr lang="et-EE" dirty="0">
                <a:solidFill>
                  <a:schemeClr val="bg1"/>
                </a:solidFill>
              </a:rPr>
              <a:t>võistkondlik pronksmedal 3 vs. 3 jäähokis - Erik Potšinok</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3240911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053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10.</a:t>
            </a:r>
            <a:r>
              <a:rPr lang="et-EE" dirty="0" smtClean="0">
                <a:solidFill>
                  <a:schemeClr val="bg1"/>
                </a:solidFill>
              </a:rPr>
              <a:t> </a:t>
            </a:r>
            <a:r>
              <a:rPr lang="fi-FI" dirty="0" err="1" smtClean="0">
                <a:solidFill>
                  <a:schemeClr val="bg1"/>
                </a:solidFill>
              </a:rPr>
              <a:t>Eestlased</a:t>
            </a:r>
            <a:r>
              <a:rPr lang="fi-FI" dirty="0" smtClean="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a:xfrm>
            <a:off x="609600" y="1138429"/>
            <a:ext cx="10972800" cy="4987739"/>
          </a:xfrm>
        </p:spPr>
        <p:txBody>
          <a:bodyPr>
            <a:normAutofit/>
          </a:bodyPr>
          <a:lstStyle/>
          <a:p>
            <a:pPr marL="0" indent="0" algn="ctr">
              <a:buNone/>
            </a:pPr>
            <a:r>
              <a:rPr lang="et-EE" dirty="0">
                <a:solidFill>
                  <a:schemeClr val="bg1"/>
                </a:solidFill>
              </a:rPr>
              <a:t>Millise erilise tegevusala esindaja on Eesti päritolu Nicole Aunapu Mann?</a:t>
            </a:r>
          </a:p>
          <a:p>
            <a:endParaRPr lang="et-EE" dirty="0" smtClean="0">
              <a:solidFill>
                <a:schemeClr val="bg1"/>
              </a:solidFill>
            </a:endParaRPr>
          </a:p>
        </p:txBody>
      </p:sp>
    </p:spTree>
    <p:extLst>
      <p:ext uri="{BB962C8B-B14F-4D97-AF65-F5344CB8AC3E}">
        <p14:creationId xmlns:p14="http://schemas.microsoft.com/office/powerpoint/2010/main" val="2435036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156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10.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USA mereväe piloot, kes nimetati NASA astronaudiks 2013. aastal </a:t>
            </a:r>
          </a:p>
          <a:p>
            <a:pPr marL="0" indent="0">
              <a:buNone/>
            </a:pPr>
            <a:r>
              <a:rPr lang="et-EE" dirty="0"/>
              <a:t> </a:t>
            </a:r>
          </a:p>
        </p:txBody>
      </p:sp>
    </p:spTree>
    <p:extLst>
      <p:ext uri="{BB962C8B-B14F-4D97-AF65-F5344CB8AC3E}">
        <p14:creationId xmlns:p14="http://schemas.microsoft.com/office/powerpoint/2010/main" val="32969254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259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nn-NO" dirty="0" smtClean="0">
                <a:solidFill>
                  <a:schemeClr val="bg1"/>
                </a:solidFill>
              </a:rPr>
              <a:t>11.</a:t>
            </a:r>
            <a:r>
              <a:rPr lang="et-EE" dirty="0" smtClean="0">
                <a:solidFill>
                  <a:schemeClr val="bg1"/>
                </a:solidFill>
              </a:rPr>
              <a:t> </a:t>
            </a:r>
            <a:r>
              <a:rPr lang="nn-NO" dirty="0" smtClean="0">
                <a:solidFill>
                  <a:schemeClr val="bg1"/>
                </a:solidFill>
              </a:rPr>
              <a:t>Viljandi </a:t>
            </a:r>
            <a:r>
              <a:rPr lang="nn-NO" dirty="0">
                <a:solidFill>
                  <a:schemeClr val="bg1"/>
                </a:solidFill>
              </a:rPr>
              <a:t>vald (Urve Mukk)</a:t>
            </a:r>
            <a:endParaRPr lang="et-EE" dirty="0">
              <a:solidFill>
                <a:schemeClr val="bg1"/>
              </a:solidFill>
            </a:endParaRPr>
          </a:p>
        </p:txBody>
      </p:sp>
      <p:sp>
        <p:nvSpPr>
          <p:cNvPr id="3" name="Sisu kohatäide 2"/>
          <p:cNvSpPr>
            <a:spLocks noGrp="1"/>
          </p:cNvSpPr>
          <p:nvPr>
            <p:ph idx="1"/>
          </p:nvPr>
        </p:nvSpPr>
        <p:spPr/>
        <p:txBody>
          <a:bodyPr>
            <a:normAutofit lnSpcReduction="10000"/>
          </a:bodyPr>
          <a:lstStyle/>
          <a:p>
            <a:pPr marL="0" indent="0">
              <a:buNone/>
            </a:pPr>
            <a:r>
              <a:rPr lang="et-EE" dirty="0">
                <a:solidFill>
                  <a:schemeClr val="bg1"/>
                </a:solidFill>
              </a:rPr>
              <a:t>Viljandi valla ühe ettevõtte toodangut iseloomustatakse järgnevalt: ta koosneb 520 eri nimetusega detailist ja pannakse kokku käsitsi; selle toote valmistamiseks kulub umbes kaheksa päeva; kogu tootmine on juhitud läbi pilves oleva tarkvara, mis tähendab, et toode liigub keskustesse ja töötajad on paigal; toodet müüakse ja viiakse kohale Belgiasse, Inglismaale, Norrasse ja Saksamaale. Mis tootega on tegemist ja kus seda toodetakse?</a:t>
            </a:r>
          </a:p>
          <a:p>
            <a:pPr marL="0" indent="0">
              <a:buNone/>
            </a:pPr>
            <a:endParaRPr lang="et-EE" dirty="0" smtClean="0">
              <a:solidFill>
                <a:schemeClr val="bg1"/>
              </a:solidFill>
            </a:endParaRPr>
          </a:p>
        </p:txBody>
      </p:sp>
    </p:spTree>
    <p:extLst>
      <p:ext uri="{BB962C8B-B14F-4D97-AF65-F5344CB8AC3E}">
        <p14:creationId xmlns:p14="http://schemas.microsoft.com/office/powerpoint/2010/main" val="167875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361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11. Vastus</a:t>
            </a:r>
            <a:endParaRPr lang="et-EE" dirty="0">
              <a:solidFill>
                <a:schemeClr val="bg1"/>
              </a:solidFill>
            </a:endParaRPr>
          </a:p>
        </p:txBody>
      </p:sp>
      <p:sp>
        <p:nvSpPr>
          <p:cNvPr id="3" name="Sisu kohatäide 2"/>
          <p:cNvSpPr>
            <a:spLocks noGrp="1"/>
          </p:cNvSpPr>
          <p:nvPr>
            <p:ph idx="1"/>
          </p:nvPr>
        </p:nvSpPr>
        <p:spPr>
          <a:xfrm>
            <a:off x="624000" y="1138429"/>
            <a:ext cx="10944000" cy="4987739"/>
          </a:xfrm>
        </p:spPr>
        <p:txBody>
          <a:bodyPr>
            <a:normAutofit lnSpcReduction="10000"/>
          </a:bodyPr>
          <a:lstStyle/>
          <a:p>
            <a:pPr marL="0" indent="0">
              <a:buNone/>
            </a:pPr>
            <a:r>
              <a:rPr lang="et-EE" dirty="0">
                <a:solidFill>
                  <a:schemeClr val="bg1"/>
                </a:solidFill>
              </a:rPr>
              <a:t>Iglumaja(ke), Creative Woodworks Leies			 2p</a:t>
            </a:r>
          </a:p>
          <a:p>
            <a:pPr marL="0" indent="0">
              <a:buNone/>
            </a:pPr>
            <a:r>
              <a:rPr lang="et-EE" dirty="0">
                <a:solidFill>
                  <a:schemeClr val="bg1"/>
                </a:solidFill>
              </a:rPr>
              <a:t>(Viljandimaa ettevõtlus 2019 – Aasta toode - Creative Woodworks OÜ)</a:t>
            </a:r>
          </a:p>
          <a:p>
            <a:pPr marL="0" indent="0">
              <a:buNone/>
            </a:pPr>
            <a:r>
              <a:rPr lang="et-EE" dirty="0">
                <a:solidFill>
                  <a:schemeClr val="bg1"/>
                </a:solidFill>
              </a:rPr>
              <a:t>Allikas: Eda Kivisild Parima toote nominent. Creative Woodworks saadab Leiest laia maailma ümaraid saunu ja majakesi. Sakala, 29.11.2019 </a:t>
            </a:r>
            <a:r>
              <a:rPr lang="et-EE" u="sng" dirty="0">
                <a:solidFill>
                  <a:schemeClr val="bg1"/>
                </a:solidFill>
                <a:hlinkClick r:id="rId5"/>
              </a:rPr>
              <a:t>https://sakala.postimees.ee/6837917/</a:t>
            </a:r>
            <a:endParaRPr lang="et-EE" dirty="0">
              <a:solidFill>
                <a:schemeClr val="bg1"/>
              </a:solidFill>
            </a:endParaRPr>
          </a:p>
          <a:p>
            <a:pPr marL="0" indent="0">
              <a:buNone/>
            </a:pPr>
            <a:r>
              <a:rPr lang="et-EE" b="1" dirty="0"/>
              <a:t> </a:t>
            </a:r>
            <a:endParaRPr lang="et-EE" dirty="0"/>
          </a:p>
          <a:p>
            <a:endParaRPr lang="et-EE" dirty="0" smtClean="0">
              <a:solidFill>
                <a:schemeClr val="bg1"/>
              </a:solidFill>
            </a:endParaRPr>
          </a:p>
        </p:txBody>
      </p:sp>
    </p:spTree>
    <p:extLst>
      <p:ext uri="{BB962C8B-B14F-4D97-AF65-F5344CB8AC3E}">
        <p14:creationId xmlns:p14="http://schemas.microsoft.com/office/powerpoint/2010/main" val="1235409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463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12. </a:t>
            </a:r>
            <a:r>
              <a:rPr lang="et-EE" dirty="0" err="1" smtClean="0">
                <a:solidFill>
                  <a:schemeClr val="bg1"/>
                </a:solidFill>
              </a:rPr>
              <a:t>Varia</a:t>
            </a:r>
            <a:r>
              <a:rPr lang="et-EE" dirty="0" smtClean="0">
                <a:solidFill>
                  <a:schemeClr val="bg1"/>
                </a:solidFill>
              </a:rPr>
              <a:t> </a:t>
            </a:r>
            <a:r>
              <a:rPr lang="et-EE" dirty="0">
                <a:solidFill>
                  <a:schemeClr val="bg1"/>
                </a:solidFill>
              </a:rPr>
              <a:t>(Sirje Põder)</a:t>
            </a:r>
          </a:p>
        </p:txBody>
      </p:sp>
      <p:sp>
        <p:nvSpPr>
          <p:cNvPr id="3" name="Sisu kohatäide 2"/>
          <p:cNvSpPr>
            <a:spLocks noGrp="1"/>
          </p:cNvSpPr>
          <p:nvPr>
            <p:ph idx="1"/>
          </p:nvPr>
        </p:nvSpPr>
        <p:spPr/>
        <p:txBody>
          <a:bodyPr>
            <a:normAutofit/>
          </a:bodyPr>
          <a:lstStyle/>
          <a:p>
            <a:pPr marL="0" indent="0">
              <a:buNone/>
            </a:pPr>
            <a:r>
              <a:rPr lang="et-EE" dirty="0"/>
              <a:t> </a:t>
            </a:r>
            <a:r>
              <a:rPr lang="et-EE" dirty="0">
                <a:solidFill>
                  <a:schemeClr val="bg1"/>
                </a:solidFill>
              </a:rPr>
              <a:t>Meie valla mälumängudel on küsimuste koostajaid päris mitu. Oleme erineva taustaga, töötame ja elame erinevates kohtades. Igapäevaselt väga kokku ei puutu. Kaks meist on aga seotud ühe ja sama organisatsiooniga – JUNIOR ACHIEVEMENT EESTI . Millega see organisatsioon tegeleb?</a:t>
            </a:r>
          </a:p>
          <a:p>
            <a:pPr marL="0" indent="0">
              <a:buNone/>
            </a:pPr>
            <a:endParaRPr lang="et-EE" dirty="0">
              <a:solidFill>
                <a:schemeClr val="bg1"/>
              </a:solidFill>
            </a:endParaRPr>
          </a:p>
        </p:txBody>
      </p:sp>
    </p:spTree>
    <p:extLst>
      <p:ext uri="{BB962C8B-B14F-4D97-AF65-F5344CB8AC3E}">
        <p14:creationId xmlns:p14="http://schemas.microsoft.com/office/powerpoint/2010/main" val="182603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565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12. Vastus</a:t>
            </a:r>
            <a:endParaRPr lang="et-EE" dirty="0">
              <a:solidFill>
                <a:schemeClr val="bg1"/>
              </a:solidFill>
            </a:endParaRPr>
          </a:p>
        </p:txBody>
      </p:sp>
      <p:sp>
        <p:nvSpPr>
          <p:cNvPr id="3" name="Sisu kohatäide 2"/>
          <p:cNvSpPr>
            <a:spLocks noGrp="1"/>
          </p:cNvSpPr>
          <p:nvPr>
            <p:ph idx="1"/>
          </p:nvPr>
        </p:nvSpPr>
        <p:spPr/>
        <p:txBody>
          <a:bodyPr/>
          <a:lstStyle/>
          <a:p>
            <a:pPr marL="0" indent="0">
              <a:buNone/>
            </a:pPr>
            <a:r>
              <a:rPr lang="en-US" dirty="0">
                <a:solidFill>
                  <a:schemeClr val="bg1"/>
                </a:solidFill>
              </a:rPr>
              <a:t> </a:t>
            </a:r>
            <a:endParaRPr lang="et-EE" dirty="0">
              <a:solidFill>
                <a:schemeClr val="bg1"/>
              </a:solidFill>
            </a:endParaRPr>
          </a:p>
          <a:p>
            <a:pPr marL="0" indent="0" algn="ctr">
              <a:buNone/>
            </a:pPr>
            <a:r>
              <a:rPr lang="et-EE" dirty="0" smtClean="0"/>
              <a:t> </a:t>
            </a:r>
            <a:r>
              <a:rPr lang="et-EE" dirty="0">
                <a:solidFill>
                  <a:schemeClr val="bg1"/>
                </a:solidFill>
              </a:rPr>
              <a:t>ettevõtlus- ja majandusõpet edendav organisatsioon</a:t>
            </a:r>
          </a:p>
          <a:p>
            <a:pPr marL="0" indent="0" algn="ctr">
              <a:buNone/>
            </a:pPr>
            <a:r>
              <a:rPr lang="et-EE" dirty="0"/>
              <a:t> </a:t>
            </a:r>
          </a:p>
          <a:p>
            <a:pPr marL="0" indent="0">
              <a:buNone/>
            </a:pPr>
            <a:r>
              <a:rPr lang="et-EE" b="1" dirty="0"/>
              <a:t> </a:t>
            </a:r>
            <a:endParaRPr lang="et-EE" dirty="0"/>
          </a:p>
          <a:p>
            <a:pPr marL="0" indent="0" algn="ctr">
              <a:buNone/>
            </a:pPr>
            <a:endParaRPr lang="et-EE" dirty="0" smtClean="0"/>
          </a:p>
        </p:txBody>
      </p:sp>
    </p:spTree>
    <p:extLst>
      <p:ext uri="{BB962C8B-B14F-4D97-AF65-F5344CB8AC3E}">
        <p14:creationId xmlns:p14="http://schemas.microsoft.com/office/powerpoint/2010/main" val="3509065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769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3" name="Sisu kohatäide 2"/>
          <p:cNvSpPr>
            <a:spLocks noGrp="1"/>
          </p:cNvSpPr>
          <p:nvPr>
            <p:ph idx="1"/>
          </p:nvPr>
        </p:nvSpPr>
        <p:spPr/>
        <p:txBody>
          <a:bodyPr/>
          <a:lstStyle/>
          <a:p>
            <a:pPr marL="0" indent="0" algn="ctr">
              <a:buNone/>
            </a:pPr>
            <a:endParaRPr lang="et-EE" dirty="0" smtClean="0">
              <a:solidFill>
                <a:schemeClr val="bg1"/>
              </a:solidFill>
            </a:endParaRPr>
          </a:p>
          <a:p>
            <a:pPr marL="0" indent="0" algn="ctr">
              <a:buNone/>
            </a:pPr>
            <a:endParaRPr lang="et-EE" dirty="0">
              <a:solidFill>
                <a:schemeClr val="bg1"/>
              </a:solidFill>
            </a:endParaRPr>
          </a:p>
          <a:p>
            <a:pPr marL="0" indent="0" algn="ctr">
              <a:buNone/>
            </a:pPr>
            <a:endParaRPr lang="et-EE" dirty="0" smtClean="0">
              <a:solidFill>
                <a:schemeClr val="bg1"/>
              </a:solidFill>
            </a:endParaRPr>
          </a:p>
          <a:p>
            <a:pPr marL="0" indent="0" algn="ctr">
              <a:buNone/>
            </a:pPr>
            <a:r>
              <a:rPr lang="et-EE" dirty="0" smtClean="0">
                <a:solidFill>
                  <a:schemeClr val="bg1"/>
                </a:solidFill>
              </a:rPr>
              <a:t>2. osa</a:t>
            </a:r>
            <a:endParaRPr lang="et-EE" dirty="0">
              <a:solidFill>
                <a:schemeClr val="bg1"/>
              </a:solidFill>
            </a:endParaRPr>
          </a:p>
        </p:txBody>
      </p:sp>
    </p:spTree>
    <p:extLst>
      <p:ext uri="{BB962C8B-B14F-4D97-AF65-F5344CB8AC3E}">
        <p14:creationId xmlns:p14="http://schemas.microsoft.com/office/powerpoint/2010/main" val="14223760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872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13. </a:t>
            </a:r>
            <a:r>
              <a:rPr lang="et-EE" dirty="0">
                <a:solidFill>
                  <a:schemeClr val="bg1"/>
                </a:solidFill>
              </a:rPr>
              <a:t>Kirjandus (Kai </a:t>
            </a:r>
            <a:r>
              <a:rPr lang="et-EE" dirty="0" err="1">
                <a:solidFill>
                  <a:schemeClr val="bg1"/>
                </a:solidFill>
              </a:rPr>
              <a:t>Oidermaa</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Kes on see tuntud eesti kirjanik, kelle tsitaat on  „ Minu kodumaa minevik kujutab endast just nagu minu enda mineviku laiendatud varianti.“</a:t>
            </a:r>
          </a:p>
          <a:p>
            <a:pPr marL="0" indent="0">
              <a:buNone/>
            </a:pPr>
            <a:r>
              <a:rPr lang="et-EE" dirty="0">
                <a:solidFill>
                  <a:schemeClr val="bg1"/>
                </a:solidFill>
              </a:rPr>
              <a:t>Kirjanik on mitmel korral nomineeritud Nobeli kirjanduspreemia saajaks.</a:t>
            </a:r>
          </a:p>
        </p:txBody>
      </p:sp>
    </p:spTree>
    <p:extLst>
      <p:ext uri="{BB962C8B-B14F-4D97-AF65-F5344CB8AC3E}">
        <p14:creationId xmlns:p14="http://schemas.microsoft.com/office/powerpoint/2010/main" val="1806030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975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13.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Jaan Kross </a:t>
            </a:r>
            <a:endParaRPr lang="et-EE" dirty="0">
              <a:solidFill>
                <a:schemeClr val="bg1"/>
              </a:solidFill>
            </a:endParaRPr>
          </a:p>
        </p:txBody>
      </p:sp>
    </p:spTree>
    <p:extLst>
      <p:ext uri="{BB962C8B-B14F-4D97-AF65-F5344CB8AC3E}">
        <p14:creationId xmlns:p14="http://schemas.microsoft.com/office/powerpoint/2010/main" val="1633056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2099"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 Kirjandus (Kai </a:t>
            </a:r>
            <a:r>
              <a:rPr lang="et-EE" dirty="0" err="1" smtClean="0">
                <a:solidFill>
                  <a:schemeClr val="bg1"/>
                </a:solidFill>
              </a:rPr>
              <a:t>Oidermaa</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t> </a:t>
            </a:r>
            <a:r>
              <a:rPr lang="et-EE" dirty="0">
                <a:solidFill>
                  <a:schemeClr val="bg1"/>
                </a:solidFill>
              </a:rPr>
              <a:t>Mis roll on Viljandi valla mehel Arnold Feliks Karul  Oskar Lutsu </a:t>
            </a:r>
            <a:r>
              <a:rPr lang="et-EE" dirty="0" smtClean="0">
                <a:solidFill>
                  <a:schemeClr val="bg1"/>
                </a:solidFill>
              </a:rPr>
              <a:t>loomingus?</a:t>
            </a: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3100065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077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14</a:t>
            </a:r>
            <a:r>
              <a:rPr lang="et-EE" dirty="0">
                <a:solidFill>
                  <a:schemeClr val="bg1"/>
                </a:solidFill>
              </a:rPr>
              <a:t>. Ajalugu </a:t>
            </a:r>
            <a:r>
              <a:rPr lang="et-EE" dirty="0" smtClean="0">
                <a:solidFill>
                  <a:schemeClr val="bg1"/>
                </a:solidFill>
              </a:rPr>
              <a:t>(Anne-Ly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Tuntud ajaloolane ja lugude vestja Hillar Palamets on oma ajaloo huvitavate jutustustega pälvinud laia tähelepanu. 2010 a. võitis ta aga Terevisiooni korraldatud ainulaadse konkursi. Mis alal?</a:t>
            </a:r>
          </a:p>
          <a:p>
            <a:pPr marL="0" indent="0">
              <a:buNone/>
            </a:pPr>
            <a:endParaRPr lang="et-EE" dirty="0">
              <a:solidFill>
                <a:schemeClr val="bg1"/>
              </a:solidFill>
            </a:endParaRPr>
          </a:p>
        </p:txBody>
      </p:sp>
    </p:spTree>
    <p:extLst>
      <p:ext uri="{BB962C8B-B14F-4D97-AF65-F5344CB8AC3E}">
        <p14:creationId xmlns:p14="http://schemas.microsoft.com/office/powerpoint/2010/main" val="3157403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79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14.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 </a:t>
            </a:r>
          </a:p>
          <a:p>
            <a:pPr marL="0" indent="0" algn="ctr">
              <a:buNone/>
            </a:pPr>
            <a:r>
              <a:rPr lang="et-EE" dirty="0">
                <a:solidFill>
                  <a:schemeClr val="bg1"/>
                </a:solidFill>
              </a:rPr>
              <a:t>Ilusama käekirja konkurss</a:t>
            </a:r>
          </a:p>
          <a:p>
            <a:pPr marL="0" indent="0" algn="ctr">
              <a:buNone/>
            </a:pPr>
            <a:r>
              <a:rPr lang="et-EE" dirty="0">
                <a:solidFill>
                  <a:schemeClr val="bg1"/>
                </a:solidFill>
              </a:rPr>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17709538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282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15. </a:t>
            </a:r>
            <a:r>
              <a:rPr lang="et-EE" dirty="0">
                <a:solidFill>
                  <a:schemeClr val="bg1"/>
                </a:solidFill>
              </a:rPr>
              <a:t>Ettevõtlus, majandus </a:t>
            </a:r>
            <a:r>
              <a:rPr lang="et-EE" dirty="0" smtClean="0">
                <a:solidFill>
                  <a:schemeClr val="bg1"/>
                </a:solidFill>
              </a:rPr>
              <a:t>(</a:t>
            </a:r>
            <a:r>
              <a:rPr lang="et-EE" dirty="0" smtClean="0">
                <a:solidFill>
                  <a:schemeClr val="bg1"/>
                </a:solidFill>
              </a:rPr>
              <a:t>Anne – Ly 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President jagas tänavu laiali 114 teenetemärki. Nendest 7 tulid Viljandimaale. Tunnustatute hulgas on erinevate valdkondade inimesi. On ka maatöö ja põllumajanduse-aiandusega seotuid. Kes on need kaks tublit maaelu edendajat, kes pälvisid sel aastal presidendi kõrge </a:t>
            </a:r>
            <a:r>
              <a:rPr lang="et-EE" dirty="0" smtClean="0">
                <a:solidFill>
                  <a:schemeClr val="bg1"/>
                </a:solidFill>
              </a:rPr>
              <a:t>tunnustuse?</a:t>
            </a:r>
            <a:endParaRPr lang="et-EE" dirty="0">
              <a:solidFill>
                <a:schemeClr val="bg1"/>
              </a:solidFill>
            </a:endParaRPr>
          </a:p>
          <a:p>
            <a:pPr marL="0" indent="0" algn="ctr">
              <a:buNone/>
            </a:pPr>
            <a:endParaRPr lang="et-EE" dirty="0">
              <a:solidFill>
                <a:schemeClr val="bg1"/>
              </a:solidFill>
            </a:endParaRPr>
          </a:p>
        </p:txBody>
      </p:sp>
    </p:spTree>
    <p:extLst>
      <p:ext uri="{BB962C8B-B14F-4D97-AF65-F5344CB8AC3E}">
        <p14:creationId xmlns:p14="http://schemas.microsoft.com/office/powerpoint/2010/main" val="36104716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384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15.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smtClean="0">
                <a:solidFill>
                  <a:schemeClr val="bg1"/>
                </a:solidFill>
              </a:rPr>
              <a:t> </a:t>
            </a:r>
            <a:r>
              <a:rPr lang="et-EE" dirty="0">
                <a:solidFill>
                  <a:schemeClr val="bg1"/>
                </a:solidFill>
              </a:rPr>
              <a:t>Polli aiandusuuringute keskuse marjasortide uurija ja aretaja ASTA-VIRVE LIBEK ja </a:t>
            </a:r>
            <a:endParaRPr lang="et-EE" dirty="0" smtClean="0">
              <a:solidFill>
                <a:schemeClr val="bg1"/>
              </a:solidFill>
            </a:endParaRPr>
          </a:p>
          <a:p>
            <a:pPr marL="0" indent="0" algn="ctr">
              <a:buNone/>
            </a:pPr>
            <a:r>
              <a:rPr lang="et-EE" dirty="0" smtClean="0">
                <a:solidFill>
                  <a:schemeClr val="bg1"/>
                </a:solidFill>
              </a:rPr>
              <a:t>Muraka </a:t>
            </a:r>
            <a:r>
              <a:rPr lang="et-EE" dirty="0">
                <a:solidFill>
                  <a:schemeClr val="bg1"/>
                </a:solidFill>
              </a:rPr>
              <a:t>farmi omanik ja juht KARMO MÄNNIK</a:t>
            </a:r>
          </a:p>
          <a:p>
            <a:pPr marL="0" indent="0" algn="ctr">
              <a:buNone/>
            </a:pPr>
            <a:r>
              <a:rPr lang="et-EE" dirty="0">
                <a:solidFill>
                  <a:schemeClr val="bg1"/>
                </a:solidFill>
              </a:rPr>
              <a:t> </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862420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487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551384" y="260648"/>
            <a:ext cx="10972800" cy="711081"/>
          </a:xfrm>
        </p:spPr>
        <p:txBody>
          <a:bodyPr/>
          <a:lstStyle/>
          <a:p>
            <a:pPr algn="ctr"/>
            <a:r>
              <a:rPr lang="et-EE" dirty="0" smtClean="0">
                <a:solidFill>
                  <a:schemeClr val="bg1"/>
                </a:solidFill>
              </a:rPr>
              <a:t>16</a:t>
            </a:r>
            <a:r>
              <a:rPr lang="et-EE" dirty="0">
                <a:solidFill>
                  <a:schemeClr val="bg1"/>
                </a:solidFill>
              </a:rPr>
              <a:t>. Loodus, geograafia (Anneli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Millist Viljandimaa linna on kujutatud Maa-ameti aerofotol</a:t>
            </a:r>
            <a:r>
              <a:rPr lang="et-EE" dirty="0" smtClean="0">
                <a:solidFill>
                  <a:schemeClr val="bg1"/>
                </a:solidFill>
              </a:rPr>
              <a:t>?</a:t>
            </a:r>
          </a:p>
          <a:p>
            <a:pPr marL="0" indent="0" algn="ctr">
              <a:buNone/>
            </a:pPr>
            <a:endParaRPr lang="et-EE" dirty="0">
              <a:solidFill>
                <a:schemeClr val="bg1"/>
              </a:solidFill>
            </a:endParaRPr>
          </a:p>
        </p:txBody>
      </p:sp>
      <p:pic>
        <p:nvPicPr>
          <p:cNvPr id="6" name="Pilt 3" descr="C:\Users\Anneli Sims\Downloads\Maa-amet_kaldaerofoto_20190601_ID240853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0540" y="2244724"/>
            <a:ext cx="4439756" cy="3776563"/>
          </a:xfrm>
          <a:prstGeom prst="rect">
            <a:avLst/>
          </a:prstGeom>
          <a:noFill/>
          <a:ln>
            <a:noFill/>
          </a:ln>
        </p:spPr>
      </p:pic>
    </p:spTree>
    <p:extLst>
      <p:ext uri="{BB962C8B-B14F-4D97-AF65-F5344CB8AC3E}">
        <p14:creationId xmlns:p14="http://schemas.microsoft.com/office/powerpoint/2010/main" val="2346552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589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16. Vastus</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Suure-Jaani</a:t>
            </a:r>
          </a:p>
          <a:p>
            <a:pPr marL="0" indent="0" algn="ctr">
              <a:buNone/>
            </a:pPr>
            <a:r>
              <a:rPr lang="et-EE" dirty="0">
                <a:solidFill>
                  <a:schemeClr val="bg1"/>
                </a:solidFill>
              </a:rPr>
              <a:t>Allikas: Maa-ameti fotoladu </a:t>
            </a:r>
            <a:r>
              <a:rPr lang="et-EE" b="1" dirty="0">
                <a:solidFill>
                  <a:schemeClr val="bg1"/>
                </a:solidFill>
              </a:rPr>
              <a:t>Pildistuse aeg:</a:t>
            </a:r>
            <a:r>
              <a:rPr lang="et-EE" dirty="0">
                <a:solidFill>
                  <a:schemeClr val="bg1"/>
                </a:solidFill>
              </a:rPr>
              <a:t> 2019-06-01 </a:t>
            </a:r>
            <a:r>
              <a:rPr lang="et-EE" u="sng" dirty="0">
                <a:solidFill>
                  <a:schemeClr val="bg1"/>
                </a:solidFill>
                <a:hlinkClick r:id="rId5"/>
              </a:rPr>
              <a:t>https://fotoladu.maaamet.ee/?basemap=hybriidk&amp;zlevel=9,25.45171,58.55146&amp;foto=2408531&amp;overlay=aasta&amp;valik=2019</a:t>
            </a:r>
            <a:endParaRPr lang="et-EE" dirty="0">
              <a:solidFill>
                <a:schemeClr val="bg1"/>
              </a:solidFill>
            </a:endParaRPr>
          </a:p>
        </p:txBody>
      </p:sp>
    </p:spTree>
    <p:extLst>
      <p:ext uri="{BB962C8B-B14F-4D97-AF65-F5344CB8AC3E}">
        <p14:creationId xmlns:p14="http://schemas.microsoft.com/office/powerpoint/2010/main" val="35386039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692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17</a:t>
            </a:r>
            <a:r>
              <a:rPr lang="et-EE" dirty="0">
                <a:solidFill>
                  <a:schemeClr val="bg1"/>
                </a:solidFill>
              </a:rPr>
              <a:t>. Kultuur </a:t>
            </a:r>
            <a:r>
              <a:rPr lang="et-EE" dirty="0" smtClean="0">
                <a:solidFill>
                  <a:schemeClr val="bg1"/>
                </a:solidFill>
              </a:rPr>
              <a:t>(Anne-Ly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lstStyle/>
          <a:p>
            <a:pPr marL="0" indent="0">
              <a:buNone/>
            </a:pPr>
            <a:r>
              <a:rPr lang="et-EE" dirty="0">
                <a:solidFill>
                  <a:schemeClr val="bg1"/>
                </a:solidFill>
              </a:rPr>
              <a:t>See Johann Köleri suurim teos apsiidvõlvi fresko  valmis 1879.a. Millises Eestimaa kirkus on see KUTSUV ÕNNISTEGIJA ja Eesti 1. monumentaalmaal</a:t>
            </a:r>
            <a:r>
              <a:rPr lang="et-EE" dirty="0" smtClean="0">
                <a:solidFill>
                  <a:schemeClr val="bg1"/>
                </a:solidFill>
              </a:rPr>
              <a:t>?</a:t>
            </a:r>
          </a:p>
          <a:p>
            <a:pPr marL="0" indent="0" algn="ctr">
              <a:buNone/>
            </a:pPr>
            <a:endParaRPr lang="et-EE" dirty="0">
              <a:solidFill>
                <a:schemeClr val="bg1"/>
              </a:solidFill>
            </a:endParaRPr>
          </a:p>
        </p:txBody>
      </p:sp>
      <p:pic>
        <p:nvPicPr>
          <p:cNvPr id="6" name="Picture 5" descr="C:\Users\Direktor\Desktop\Tulge_minu_juurde_kõik,_kes_teie_vaevatud_ja_koormatud_olete,_mina_tahan_teile_hingamist_saata.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6970" y="2852936"/>
            <a:ext cx="3073246" cy="3024336"/>
          </a:xfrm>
          <a:prstGeom prst="rect">
            <a:avLst/>
          </a:prstGeom>
          <a:noFill/>
          <a:ln>
            <a:noFill/>
          </a:ln>
        </p:spPr>
      </p:pic>
    </p:spTree>
    <p:extLst>
      <p:ext uri="{BB962C8B-B14F-4D97-AF65-F5344CB8AC3E}">
        <p14:creationId xmlns:p14="http://schemas.microsoft.com/office/powerpoint/2010/main" val="7183231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794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17.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TALLINNA KAARLI KIRIKUS</a:t>
            </a:r>
            <a:endParaRPr lang="et-EE" dirty="0" smtClean="0">
              <a:solidFill>
                <a:schemeClr val="bg1"/>
              </a:solidFill>
            </a:endParaRPr>
          </a:p>
        </p:txBody>
      </p:sp>
    </p:spTree>
    <p:extLst>
      <p:ext uri="{BB962C8B-B14F-4D97-AF65-F5344CB8AC3E}">
        <p14:creationId xmlns:p14="http://schemas.microsoft.com/office/powerpoint/2010/main" val="3255033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897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18. </a:t>
            </a:r>
            <a:r>
              <a:rPr lang="fi-FI" dirty="0" err="1">
                <a:solidFill>
                  <a:schemeClr val="bg1"/>
                </a:solidFill>
              </a:rPr>
              <a:t>Kes</a:t>
            </a:r>
            <a:r>
              <a:rPr lang="fi-FI" dirty="0">
                <a:solidFill>
                  <a:schemeClr val="bg1"/>
                </a:solidFill>
              </a:rPr>
              <a:t> on </a:t>
            </a:r>
            <a:r>
              <a:rPr lang="fi-FI" dirty="0" err="1">
                <a:solidFill>
                  <a:schemeClr val="bg1"/>
                </a:solidFill>
              </a:rPr>
              <a:t>kes</a:t>
            </a:r>
            <a:r>
              <a:rPr lang="fi-FI" dirty="0">
                <a:solidFill>
                  <a:schemeClr val="bg1"/>
                </a:solidFill>
              </a:rPr>
              <a:t>? (</a:t>
            </a:r>
            <a:r>
              <a:rPr lang="fi-FI" dirty="0" err="1">
                <a:solidFill>
                  <a:schemeClr val="bg1"/>
                </a:solidFill>
              </a:rPr>
              <a:t>Sirje</a:t>
            </a:r>
            <a:r>
              <a:rPr lang="fi-FI" dirty="0">
                <a:solidFill>
                  <a:schemeClr val="bg1"/>
                </a:solidFill>
              </a:rPr>
              <a:t>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  </a:t>
            </a:r>
            <a:r>
              <a:rPr lang="et-EE" b="1" dirty="0">
                <a:solidFill>
                  <a:schemeClr val="bg1"/>
                </a:solidFill>
              </a:rPr>
              <a:t>Efrén Eugene Benita</a:t>
            </a:r>
            <a:r>
              <a:rPr lang="et-EE" dirty="0">
                <a:solidFill>
                  <a:schemeClr val="bg1"/>
                </a:solidFill>
              </a:rPr>
              <a:t>; sündinud 31. jaanuaril 1951 Arubal. Millise nime all teda rohkem teame?</a:t>
            </a:r>
          </a:p>
          <a:p>
            <a:pPr marL="0" indent="0">
              <a:buNone/>
            </a:pPr>
            <a:endParaRPr lang="et-EE" dirty="0">
              <a:solidFill>
                <a:schemeClr val="bg1"/>
              </a:solidFill>
            </a:endParaRPr>
          </a:p>
          <a:p>
            <a:pPr marL="0" indent="0">
              <a:buNone/>
            </a:pPr>
            <a:r>
              <a:rPr lang="et-EE" dirty="0"/>
              <a:t> </a:t>
            </a:r>
          </a:p>
          <a:p>
            <a:pPr marL="0" indent="0">
              <a:buNone/>
            </a:pPr>
            <a:r>
              <a:rPr lang="et-EE" dirty="0"/>
              <a:t> </a:t>
            </a:r>
          </a:p>
          <a:p>
            <a:pPr marL="0" indent="0">
              <a:buNone/>
            </a:pPr>
            <a:r>
              <a:rPr lang="et-EE" dirty="0"/>
              <a:t> </a:t>
            </a:r>
          </a:p>
          <a:p>
            <a:pPr marL="0" indent="0">
              <a:buNone/>
            </a:pPr>
            <a:r>
              <a:rPr lang="et-EE" dirty="0"/>
              <a:t> </a:t>
            </a:r>
          </a:p>
          <a:p>
            <a:pPr marL="0" indent="0">
              <a:buNone/>
            </a:pPr>
            <a:endParaRPr lang="et-EE" dirty="0" smtClean="0">
              <a:solidFill>
                <a:schemeClr val="bg1"/>
              </a:solidFill>
            </a:endParaRPr>
          </a:p>
        </p:txBody>
      </p:sp>
      <p:sp>
        <p:nvSpPr>
          <p:cNvPr id="5" name="Ristkülik 4"/>
          <p:cNvSpPr/>
          <p:nvPr/>
        </p:nvSpPr>
        <p:spPr>
          <a:xfrm>
            <a:off x="1775520" y="1124744"/>
            <a:ext cx="7560840" cy="461665"/>
          </a:xfrm>
          <a:prstGeom prst="rect">
            <a:avLst/>
          </a:prstGeom>
        </p:spPr>
        <p:txBody>
          <a:bodyPr wrap="square">
            <a:spAutoFit/>
          </a:bodyPr>
          <a:lstStyle/>
          <a:p>
            <a:r>
              <a:rPr lang="et-EE" dirty="0"/>
              <a:t> </a:t>
            </a:r>
            <a:endParaRPr lang="et-EE" sz="3600" dirty="0">
              <a:solidFill>
                <a:schemeClr val="bg1"/>
              </a:solidFill>
            </a:endParaRPr>
          </a:p>
        </p:txBody>
      </p:sp>
    </p:spTree>
    <p:extLst>
      <p:ext uri="{BB962C8B-B14F-4D97-AF65-F5344CB8AC3E}">
        <p14:creationId xmlns:p14="http://schemas.microsoft.com/office/powerpoint/2010/main" val="1404203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999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18.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Dave Benton</a:t>
            </a:r>
            <a:endParaRPr lang="et-EE" dirty="0">
              <a:solidFill>
                <a:schemeClr val="bg1"/>
              </a:solidFill>
            </a:endParaRPr>
          </a:p>
        </p:txBody>
      </p:sp>
    </p:spTree>
    <p:extLst>
      <p:ext uri="{BB962C8B-B14F-4D97-AF65-F5344CB8AC3E}">
        <p14:creationId xmlns:p14="http://schemas.microsoft.com/office/powerpoint/2010/main" val="175230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3123"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 Vastus</a:t>
            </a:r>
            <a:endParaRPr lang="et-EE" dirty="0">
              <a:solidFill>
                <a:schemeClr val="bg1"/>
              </a:solidFill>
            </a:endParaRPr>
          </a:p>
        </p:txBody>
      </p:sp>
      <p:sp>
        <p:nvSpPr>
          <p:cNvPr id="3" name="Sisu kohatäide 2"/>
          <p:cNvSpPr>
            <a:spLocks noGrp="1"/>
          </p:cNvSpPr>
          <p:nvPr>
            <p:ph idx="1"/>
          </p:nvPr>
        </p:nvSpPr>
        <p:spPr>
          <a:xfrm>
            <a:off x="609600" y="1091979"/>
            <a:ext cx="10972800" cy="4987739"/>
          </a:xfrm>
        </p:spPr>
        <p:txBody>
          <a:bodyPr/>
          <a:lstStyle/>
          <a:p>
            <a:pPr marL="0" indent="0" algn="ctr">
              <a:buNone/>
            </a:pPr>
            <a:r>
              <a:rPr lang="et-EE" dirty="0">
                <a:solidFill>
                  <a:schemeClr val="bg1"/>
                </a:solidFill>
              </a:rPr>
              <a:t>Arnold Karu kirjutas väidetavalt ümber ja säilitas Oskar Lutsu </a:t>
            </a:r>
            <a:r>
              <a:rPr lang="et-EE" dirty="0" smtClean="0">
                <a:solidFill>
                  <a:schemeClr val="bg1"/>
                </a:solidFill>
              </a:rPr>
              <a:t>„Talve“ käsikirja.</a:t>
            </a:r>
            <a:endParaRPr lang="et-EE" dirty="0" smtClean="0">
              <a:solidFill>
                <a:schemeClr val="bg1"/>
              </a:solidFill>
            </a:endParaRPr>
          </a:p>
        </p:txBody>
      </p:sp>
    </p:spTree>
    <p:extLst>
      <p:ext uri="{BB962C8B-B14F-4D97-AF65-F5344CB8AC3E}">
        <p14:creationId xmlns:p14="http://schemas.microsoft.com/office/powerpoint/2010/main" val="2202216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101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19. </a:t>
            </a:r>
            <a:r>
              <a:rPr lang="fi-FI" dirty="0" err="1">
                <a:solidFill>
                  <a:schemeClr val="bg1"/>
                </a:solidFill>
              </a:rPr>
              <a:t>Sise</a:t>
            </a:r>
            <a:r>
              <a:rPr lang="fi-FI" dirty="0">
                <a:solidFill>
                  <a:schemeClr val="bg1"/>
                </a:solidFill>
              </a:rPr>
              <a:t>- ja </a:t>
            </a:r>
            <a:r>
              <a:rPr lang="fi-FI" dirty="0" err="1">
                <a:solidFill>
                  <a:schemeClr val="bg1"/>
                </a:solidFill>
              </a:rPr>
              <a:t>välispoliitika</a:t>
            </a:r>
            <a:r>
              <a:rPr lang="fi-FI" dirty="0">
                <a:solidFill>
                  <a:schemeClr val="bg1"/>
                </a:solidFill>
              </a:rPr>
              <a:t> (</a:t>
            </a:r>
            <a:r>
              <a:rPr lang="fi-FI" dirty="0" err="1">
                <a:solidFill>
                  <a:schemeClr val="bg1"/>
                </a:solidFill>
              </a:rPr>
              <a:t>Urve</a:t>
            </a:r>
            <a:r>
              <a:rPr lang="fi-FI" dirty="0">
                <a:solidFill>
                  <a:schemeClr val="bg1"/>
                </a:solidFill>
              </a:rPr>
              <a:t> </a:t>
            </a:r>
            <a:r>
              <a:rPr lang="fi-FI" dirty="0" err="1">
                <a:solidFill>
                  <a:schemeClr val="bg1"/>
                </a:solidFill>
              </a:rPr>
              <a:t>Mukk</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2.02.2020 möödus 100 aastat Tartu rahulepingu sõlmimisest, mis lõpetas ränga sõjategevuse Eestimaal. Pidulik allkirjastamise tseremoonia algas delegatsiooni juhtide Poska ja Joffe allkirjade andmisega, seejärel kõik järgnevad. Tollased ajakirjanikud fikseerisid kellaajad, millal algas ja lõppes tseremoonia. Kui kaua kestis rahulepingu allkirjastamise protseduur?</a:t>
            </a:r>
          </a:p>
          <a:p>
            <a:pPr algn="ctr"/>
            <a:endParaRPr lang="et-EE" dirty="0">
              <a:solidFill>
                <a:schemeClr val="bg1"/>
              </a:solidFill>
            </a:endParaRPr>
          </a:p>
        </p:txBody>
      </p:sp>
    </p:spTree>
    <p:extLst>
      <p:ext uri="{BB962C8B-B14F-4D97-AF65-F5344CB8AC3E}">
        <p14:creationId xmlns:p14="http://schemas.microsoft.com/office/powerpoint/2010/main" val="3497547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204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19. Vastus</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dirty="0" smtClean="0"/>
              <a:t> </a:t>
            </a:r>
            <a:r>
              <a:rPr lang="et-EE" dirty="0">
                <a:solidFill>
                  <a:schemeClr val="bg1"/>
                </a:solidFill>
              </a:rPr>
              <a:t>8 minutit (00.47 – 00.55)		+ / - 2 min				2 p </a:t>
            </a:r>
          </a:p>
          <a:p>
            <a:pPr marL="0" indent="0">
              <a:buNone/>
            </a:pPr>
            <a:r>
              <a:rPr lang="et-EE" dirty="0">
                <a:solidFill>
                  <a:schemeClr val="bg1"/>
                </a:solidFill>
              </a:rPr>
              <a:t>Allikas: Ago Pajur „Sada aastat Tartu rahulepingust”, Horisont 1/2020,lk14</a:t>
            </a:r>
          </a:p>
          <a:p>
            <a:pPr marL="0" indent="0">
              <a:buNone/>
            </a:pPr>
            <a:endParaRPr lang="et-EE" dirty="0"/>
          </a:p>
          <a:p>
            <a:pPr marL="0" indent="0">
              <a:buNone/>
            </a:pPr>
            <a:endParaRPr lang="et-EE" dirty="0" smtClean="0">
              <a:solidFill>
                <a:schemeClr val="bg1"/>
              </a:solidFill>
            </a:endParaRPr>
          </a:p>
        </p:txBody>
      </p:sp>
    </p:spTree>
    <p:extLst>
      <p:ext uri="{BB962C8B-B14F-4D97-AF65-F5344CB8AC3E}">
        <p14:creationId xmlns:p14="http://schemas.microsoft.com/office/powerpoint/2010/main" val="1886238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306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20</a:t>
            </a:r>
            <a:r>
              <a:rPr lang="et-EE" dirty="0">
                <a:solidFill>
                  <a:schemeClr val="bg1"/>
                </a:solidFill>
              </a:rPr>
              <a:t>. Muusika </a:t>
            </a:r>
            <a:r>
              <a:rPr lang="et-EE" dirty="0" smtClean="0">
                <a:solidFill>
                  <a:schemeClr val="bg1"/>
                </a:solidFill>
              </a:rPr>
              <a:t>(Anne – 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lnSpcReduction="10000"/>
          </a:bodyPr>
          <a:lstStyle/>
          <a:p>
            <a:pPr marL="0" indent="0">
              <a:buNone/>
            </a:pPr>
            <a:r>
              <a:rPr lang="et-EE" dirty="0"/>
              <a:t> </a:t>
            </a:r>
            <a:r>
              <a:rPr lang="et-EE" dirty="0"/>
              <a:t> </a:t>
            </a:r>
            <a:r>
              <a:rPr lang="et-EE" dirty="0">
                <a:solidFill>
                  <a:schemeClr val="bg1"/>
                </a:solidFill>
              </a:rPr>
              <a:t>Üks Eestimaal tuntud lauluviis on laenatud 19.sajandi Saksa reilenderist “Im Grünewald ist Holzauktion“ ehk </a:t>
            </a:r>
            <a:r>
              <a:rPr lang="et-EE" dirty="0" smtClean="0">
                <a:solidFill>
                  <a:schemeClr val="bg1"/>
                </a:solidFill>
              </a:rPr>
              <a:t>„Grünewaldis </a:t>
            </a:r>
            <a:r>
              <a:rPr lang="et-EE" dirty="0">
                <a:solidFill>
                  <a:schemeClr val="bg1"/>
                </a:solidFill>
              </a:rPr>
              <a:t>on </a:t>
            </a:r>
            <a:r>
              <a:rPr lang="et-EE" dirty="0" smtClean="0">
                <a:solidFill>
                  <a:schemeClr val="bg1"/>
                </a:solidFill>
              </a:rPr>
              <a:t>puiduoksjon“( </a:t>
            </a:r>
            <a:r>
              <a:rPr lang="et-EE" dirty="0">
                <a:solidFill>
                  <a:schemeClr val="bg1"/>
                </a:solidFill>
              </a:rPr>
              <a:t>autor Franz Teich 1866-1935). Selle refrääni otsetõlge kõlab eesti keeles“vasakul nurga taga, paremal nurga taga, kõikjal on suur puiduoksjon</a:t>
            </a:r>
            <a:r>
              <a:rPr lang="et-EE" dirty="0" smtClean="0">
                <a:solidFill>
                  <a:schemeClr val="bg1"/>
                </a:solidFill>
              </a:rPr>
              <a:t>....“</a:t>
            </a:r>
            <a:endParaRPr lang="et-EE" dirty="0">
              <a:solidFill>
                <a:schemeClr val="bg1"/>
              </a:solidFill>
            </a:endParaRPr>
          </a:p>
          <a:p>
            <a:pPr marL="0" indent="0">
              <a:buNone/>
            </a:pPr>
            <a:r>
              <a:rPr lang="et-EE" dirty="0">
                <a:solidFill>
                  <a:schemeClr val="bg1"/>
                </a:solidFill>
              </a:rPr>
              <a:t>See muusika on ka ühe Eesti läbi aegade populaarsema mängufilmi tunnusmuusika. Kuidas kõlab see refrään eestimaises variandis, nii nagu seda esitatakse filmis?</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3114593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4088"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20.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Mõisad põlevad, saksad surevad, mets ja maa saavad meitele....</a:t>
            </a:r>
          </a:p>
          <a:p>
            <a:pPr marL="0" indent="0">
              <a:buNone/>
            </a:pPr>
            <a:endParaRPr lang="et-EE" dirty="0"/>
          </a:p>
          <a:p>
            <a:pPr marL="0" indent="0" algn="ctr">
              <a:buNone/>
            </a:pPr>
            <a:endParaRPr lang="et-EE" dirty="0">
              <a:solidFill>
                <a:schemeClr val="bg1"/>
              </a:solidFill>
            </a:endParaRPr>
          </a:p>
        </p:txBody>
      </p:sp>
    </p:spTree>
    <p:extLst>
      <p:ext uri="{BB962C8B-B14F-4D97-AF65-F5344CB8AC3E}">
        <p14:creationId xmlns:p14="http://schemas.microsoft.com/office/powerpoint/2010/main" val="30433126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5113"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21</a:t>
            </a:r>
            <a:r>
              <a:rPr lang="et-EE" dirty="0">
                <a:solidFill>
                  <a:schemeClr val="bg1"/>
                </a:solidFill>
              </a:rPr>
              <a:t>. Sport (Sirje Põder)</a:t>
            </a:r>
          </a:p>
        </p:txBody>
      </p:sp>
      <p:sp>
        <p:nvSpPr>
          <p:cNvPr id="3" name="Sisu kohatäide 2"/>
          <p:cNvSpPr>
            <a:spLocks noGrp="1"/>
          </p:cNvSpPr>
          <p:nvPr>
            <p:ph idx="1"/>
          </p:nvPr>
        </p:nvSpPr>
        <p:spPr/>
        <p:txBody>
          <a:bodyPr>
            <a:normAutofit/>
          </a:bodyPr>
          <a:lstStyle/>
          <a:p>
            <a:pPr marL="0" indent="0">
              <a:buNone/>
            </a:pPr>
            <a:r>
              <a:rPr lang="et-EE" dirty="0">
                <a:solidFill>
                  <a:schemeClr val="bg1"/>
                </a:solidFill>
              </a:rPr>
              <a:t>Aasta sportlasi valitakse Eestis aastast 1931. Keda on valitud aasta parimaks sportlaseks kõige pikema ajaperioodi vältel? Kui pikk oli vahe tema esimese ja kolmanda (viimase) tiitlivõidu vahel? </a:t>
            </a:r>
            <a:r>
              <a:rPr lang="et-EE" b="1" dirty="0">
                <a:solidFill>
                  <a:schemeClr val="bg1"/>
                </a:solidFill>
              </a:rPr>
              <a:t>(4 punkti)</a:t>
            </a:r>
            <a:endParaRPr lang="et-EE" dirty="0">
              <a:solidFill>
                <a:schemeClr val="bg1"/>
              </a:solidFill>
            </a:endParaRPr>
          </a:p>
        </p:txBody>
      </p:sp>
    </p:spTree>
    <p:extLst>
      <p:ext uri="{BB962C8B-B14F-4D97-AF65-F5344CB8AC3E}">
        <p14:creationId xmlns:p14="http://schemas.microsoft.com/office/powerpoint/2010/main" val="3503685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613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21.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malelegend </a:t>
            </a:r>
            <a:r>
              <a:rPr lang="et-EE" b="1" dirty="0">
                <a:solidFill>
                  <a:schemeClr val="bg1"/>
                </a:solidFill>
              </a:rPr>
              <a:t>Paul Keres</a:t>
            </a:r>
            <a:r>
              <a:rPr lang="et-EE" dirty="0">
                <a:solidFill>
                  <a:schemeClr val="bg1"/>
                </a:solidFill>
              </a:rPr>
              <a:t>, kes tunnistati parimaks kolmel korral 26 aasta jooksul! </a:t>
            </a:r>
          </a:p>
          <a:p>
            <a:pPr marL="0" indent="0" algn="ctr">
              <a:buNone/>
            </a:pPr>
            <a:r>
              <a:rPr lang="et-EE" dirty="0">
                <a:solidFill>
                  <a:schemeClr val="bg1"/>
                </a:solidFill>
              </a:rPr>
              <a:t>1937, 1959, 1962</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4058899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7160"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22. </a:t>
            </a:r>
            <a:r>
              <a:rPr lang="fi-FI" dirty="0" err="1">
                <a:solidFill>
                  <a:schemeClr val="bg1"/>
                </a:solidFill>
              </a:rPr>
              <a:t>Eestlased</a:t>
            </a:r>
            <a:r>
              <a:rPr lang="fi-FI" dirty="0">
                <a:solidFill>
                  <a:schemeClr val="bg1"/>
                </a:solidFill>
              </a:rPr>
              <a:t> </a:t>
            </a:r>
            <a:r>
              <a:rPr lang="fi-FI" dirty="0" err="1">
                <a:solidFill>
                  <a:schemeClr val="bg1"/>
                </a:solidFill>
              </a:rPr>
              <a:t>laias</a:t>
            </a:r>
            <a:r>
              <a:rPr lang="fi-FI" dirty="0">
                <a:solidFill>
                  <a:schemeClr val="bg1"/>
                </a:solidFill>
              </a:rPr>
              <a:t> </a:t>
            </a:r>
            <a:r>
              <a:rPr lang="fi-FI" dirty="0" err="1">
                <a:solidFill>
                  <a:schemeClr val="bg1"/>
                </a:solidFill>
              </a:rPr>
              <a:t>maailmas</a:t>
            </a:r>
            <a:r>
              <a:rPr lang="fi-FI" dirty="0">
                <a:solidFill>
                  <a:schemeClr val="bg1"/>
                </a:solidFill>
              </a:rPr>
              <a:t> (Kai </a:t>
            </a:r>
            <a:r>
              <a:rPr lang="fi-FI" dirty="0" err="1">
                <a:solidFill>
                  <a:schemeClr val="bg1"/>
                </a:solidFill>
              </a:rPr>
              <a:t>Oidermaa</a:t>
            </a:r>
            <a:r>
              <a:rPr lang="fi-FI" dirty="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Kes on </a:t>
            </a:r>
            <a:r>
              <a:rPr lang="et-EE" dirty="0" smtClean="0">
                <a:solidFill>
                  <a:schemeClr val="bg1"/>
                </a:solidFill>
              </a:rPr>
              <a:t>daam, </a:t>
            </a:r>
            <a:r>
              <a:rPr lang="et-EE" dirty="0">
                <a:solidFill>
                  <a:schemeClr val="bg1"/>
                </a:solidFill>
              </a:rPr>
              <a:t>kes pärast pere pagemist Rootsi, kogus nii Euroopas kui Ameerikas tunnustust pianistina. Ta oli kümme aastat abielus Rootsi kuulsaima filmilavastaja Ingmar Bergmaniga ning etendas oma osa ka tema loometeel, samuti on ta juhtinud TVs kultuurisaateid ja kirjutanud mitu raamatut.</a:t>
            </a:r>
          </a:p>
          <a:p>
            <a:pPr marL="0" indent="0" algn="ctr">
              <a:buNone/>
            </a:pPr>
            <a:endParaRPr lang="et-EE" dirty="0">
              <a:solidFill>
                <a:schemeClr val="bg1"/>
              </a:solidFill>
            </a:endParaRPr>
          </a:p>
        </p:txBody>
      </p:sp>
    </p:spTree>
    <p:extLst>
      <p:ext uri="{BB962C8B-B14F-4D97-AF65-F5344CB8AC3E}">
        <p14:creationId xmlns:p14="http://schemas.microsoft.com/office/powerpoint/2010/main" val="1338254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8182"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22.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Käbi Laretei </a:t>
            </a:r>
            <a:endParaRPr lang="et-EE" dirty="0" smtClean="0">
              <a:solidFill>
                <a:schemeClr val="bg1"/>
              </a:solidFill>
            </a:endParaRPr>
          </a:p>
          <a:p>
            <a:pPr marL="0" indent="0" algn="ctr">
              <a:buNone/>
            </a:pPr>
            <a:endParaRPr lang="et-EE" dirty="0">
              <a:solidFill>
                <a:schemeClr val="bg1"/>
              </a:solidFill>
            </a:endParaRPr>
          </a:p>
          <a:p>
            <a:pPr marL="0" indent="0" algn="ctr">
              <a:buNone/>
            </a:pPr>
            <a:r>
              <a:rPr lang="et-EE" dirty="0">
                <a:solidFill>
                  <a:schemeClr val="bg1"/>
                </a:solidFill>
              </a:rPr>
              <a:t> </a:t>
            </a:r>
          </a:p>
          <a:p>
            <a:pPr marL="0" indent="0" algn="r">
              <a:buNone/>
            </a:pPr>
            <a:r>
              <a:rPr lang="et-EE" dirty="0">
                <a:solidFill>
                  <a:schemeClr val="bg1"/>
                </a:solidFill>
              </a:rPr>
              <a:t> </a:t>
            </a:r>
          </a:p>
          <a:p>
            <a:pPr marL="0" indent="0">
              <a:buNone/>
            </a:pPr>
            <a:r>
              <a:rPr lang="et-EE" dirty="0"/>
              <a:t> </a:t>
            </a:r>
          </a:p>
          <a:p>
            <a:pPr marL="0" indent="0" algn="ctr">
              <a:buNone/>
            </a:pPr>
            <a:endParaRPr lang="et-EE" dirty="0" smtClean="0">
              <a:solidFill>
                <a:schemeClr val="bg1"/>
              </a:solidFill>
            </a:endParaRPr>
          </a:p>
        </p:txBody>
      </p:sp>
      <p:pic>
        <p:nvPicPr>
          <p:cNvPr id="6" name="Pilt 1" descr="C:\Users\Kasutaja\Desktop\Allalaaditud fail.jpg"/>
          <p:cNvPicPr/>
          <p:nvPr/>
        </p:nvPicPr>
        <p:blipFill>
          <a:blip r:embed="rId5">
            <a:extLst>
              <a:ext uri="{28A0092B-C50C-407E-A947-70E740481C1C}">
                <a14:useLocalDpi xmlns:a14="http://schemas.microsoft.com/office/drawing/2010/main" val="0"/>
              </a:ext>
            </a:extLst>
          </a:blip>
          <a:srcRect/>
          <a:stretch>
            <a:fillRect/>
          </a:stretch>
        </p:blipFill>
        <p:spPr bwMode="auto">
          <a:xfrm>
            <a:off x="5133974" y="2238374"/>
            <a:ext cx="2762225" cy="3278857"/>
          </a:xfrm>
          <a:prstGeom prst="rect">
            <a:avLst/>
          </a:prstGeom>
          <a:noFill/>
          <a:ln>
            <a:noFill/>
          </a:ln>
        </p:spPr>
      </p:pic>
    </p:spTree>
    <p:extLst>
      <p:ext uri="{BB962C8B-B14F-4D97-AF65-F5344CB8AC3E}">
        <p14:creationId xmlns:p14="http://schemas.microsoft.com/office/powerpoint/2010/main" val="15251255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9206"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23</a:t>
            </a:r>
            <a:r>
              <a:rPr lang="et-EE" dirty="0">
                <a:solidFill>
                  <a:schemeClr val="bg1"/>
                </a:solidFill>
              </a:rPr>
              <a:t>. Viljandi vald (Urve Mukk)</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"Mu isa, sünni poolest lätlane, oli ju tegelikult talupoja päritolu," kommenteerib ta oma päritolu. Ta on tõlkinud eesti keelde suure osa ingliskeelsest väärtkirjandusest: Charles Dickens, Mark Twain, Bernhard Shaw, Ernst Hemingway, Theodor Dreiser, Kurt Vonnegut, Jerome David Salinger, aga ka "Keldi nägemus" ja "Keldi palved". Kes on see Viljandi vallas elanud tõlkija?</a:t>
            </a:r>
          </a:p>
          <a:p>
            <a:pPr marL="0" indent="0" algn="ctr">
              <a:buNone/>
            </a:pPr>
            <a:r>
              <a:rPr lang="et-EE" dirty="0"/>
              <a:t>	</a:t>
            </a:r>
            <a:endParaRPr lang="et-EE" dirty="0" smtClean="0">
              <a:solidFill>
                <a:schemeClr val="bg1"/>
              </a:solidFill>
            </a:endParaRPr>
          </a:p>
        </p:txBody>
      </p:sp>
    </p:spTree>
    <p:extLst>
      <p:ext uri="{BB962C8B-B14F-4D97-AF65-F5344CB8AC3E}">
        <p14:creationId xmlns:p14="http://schemas.microsoft.com/office/powerpoint/2010/main" val="26951398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023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23. Vastus</a:t>
            </a:r>
            <a:endParaRPr lang="et-EE" dirty="0">
              <a:solidFill>
                <a:schemeClr val="bg1"/>
              </a:solidFill>
            </a:endParaRPr>
          </a:p>
        </p:txBody>
      </p:sp>
      <p:sp>
        <p:nvSpPr>
          <p:cNvPr id="3" name="Sisu kohatäide 2"/>
          <p:cNvSpPr>
            <a:spLocks noGrp="1"/>
          </p:cNvSpPr>
          <p:nvPr>
            <p:ph idx="1"/>
          </p:nvPr>
        </p:nvSpPr>
        <p:spPr>
          <a:xfrm>
            <a:off x="335360" y="1268760"/>
            <a:ext cx="10972800" cy="4987739"/>
          </a:xfrm>
        </p:spPr>
        <p:txBody>
          <a:bodyPr>
            <a:normAutofit/>
          </a:bodyPr>
          <a:lstStyle/>
          <a:p>
            <a:pPr marL="0" indent="0" algn="ctr">
              <a:buNone/>
            </a:pPr>
            <a:r>
              <a:rPr lang="et-EE" b="1" dirty="0">
                <a:solidFill>
                  <a:schemeClr val="bg1"/>
                </a:solidFill>
              </a:rPr>
              <a:t> </a:t>
            </a:r>
            <a:r>
              <a:rPr lang="et-EE" b="1" dirty="0">
                <a:solidFill>
                  <a:schemeClr val="bg1"/>
                </a:solidFill>
              </a:rPr>
              <a:t>Valda Raud</a:t>
            </a:r>
            <a:r>
              <a:rPr lang="et-EE" dirty="0">
                <a:solidFill>
                  <a:schemeClr val="bg1"/>
                </a:solidFill>
              </a:rPr>
              <a:t> (29.01.1920 - 08.10.2013) tõlkija, tõlkis valdavalt inglise ja vene keelest. </a:t>
            </a:r>
          </a:p>
          <a:p>
            <a:pPr marL="0" indent="0" algn="ctr">
              <a:buNone/>
            </a:pPr>
            <a:r>
              <a:rPr lang="et-EE" u="sng" dirty="0">
                <a:solidFill>
                  <a:schemeClr val="bg1"/>
                </a:solidFill>
                <a:hlinkClick r:id="rId5"/>
              </a:rPr>
              <a:t>https://sakala.postimees.ee/2331446/lahkus-valda-raud</a:t>
            </a:r>
            <a:endParaRPr lang="et-EE" dirty="0">
              <a:solidFill>
                <a:schemeClr val="bg1"/>
              </a:solidFill>
            </a:endParaRPr>
          </a:p>
          <a:p>
            <a:pPr marL="0" indent="0" algn="ctr">
              <a:buNone/>
            </a:pPr>
            <a:r>
              <a:rPr lang="et-EE" u="sng" dirty="0">
                <a:solidFill>
                  <a:schemeClr val="bg1"/>
                </a:solidFill>
                <a:hlinkClick r:id="rId6"/>
              </a:rPr>
              <a:t>http://www.mulgimaa.ee/mulgimaast/vaimne-parand-juured/anu-raud/</a:t>
            </a:r>
            <a:endParaRPr lang="et-EE" dirty="0">
              <a:solidFill>
                <a:schemeClr val="bg1"/>
              </a:solidFill>
            </a:endParaRPr>
          </a:p>
        </p:txBody>
      </p:sp>
    </p:spTree>
    <p:extLst>
      <p:ext uri="{BB962C8B-B14F-4D97-AF65-F5344CB8AC3E}">
        <p14:creationId xmlns:p14="http://schemas.microsoft.com/office/powerpoint/2010/main" val="272342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414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 Ajalugu (Anne-Ly </a:t>
            </a:r>
            <a:r>
              <a:rPr lang="et-EE" dirty="0" err="1" smtClean="0">
                <a:solidFill>
                  <a:schemeClr val="bg1"/>
                </a:solidFill>
              </a:rPr>
              <a:t>Ütsik</a:t>
            </a:r>
            <a:r>
              <a:rPr lang="et-EE"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a:xfrm>
            <a:off x="609600" y="1138429"/>
            <a:ext cx="10972800" cy="4987739"/>
          </a:xfrm>
        </p:spPr>
        <p:txBody>
          <a:bodyPr>
            <a:normAutofit/>
          </a:bodyPr>
          <a:lstStyle/>
          <a:p>
            <a:pPr marL="0" indent="0">
              <a:buNone/>
            </a:pPr>
            <a:r>
              <a:rPr lang="et-EE" dirty="0">
                <a:solidFill>
                  <a:schemeClr val="bg1"/>
                </a:solidFill>
              </a:rPr>
              <a:t>Eesti ajaloos on suhteliselt ainulaadne tõsiasi, et </a:t>
            </a:r>
            <a:r>
              <a:rPr lang="et-EE" dirty="0" smtClean="0">
                <a:solidFill>
                  <a:schemeClr val="bg1"/>
                </a:solidFill>
              </a:rPr>
              <a:t>1291. a </a:t>
            </a:r>
            <a:r>
              <a:rPr lang="et-EE" dirty="0">
                <a:solidFill>
                  <a:schemeClr val="bg1"/>
                </a:solidFill>
              </a:rPr>
              <a:t>ühele linnale antud linnaõigused võeti </a:t>
            </a:r>
            <a:r>
              <a:rPr lang="et-EE" dirty="0" smtClean="0">
                <a:solidFill>
                  <a:schemeClr val="bg1"/>
                </a:solidFill>
              </a:rPr>
              <a:t>1656. a </a:t>
            </a:r>
            <a:r>
              <a:rPr lang="et-EE" dirty="0">
                <a:solidFill>
                  <a:schemeClr val="bg1"/>
                </a:solidFill>
              </a:rPr>
              <a:t>ära ning </a:t>
            </a:r>
            <a:r>
              <a:rPr lang="et-EE" dirty="0" smtClean="0">
                <a:solidFill>
                  <a:schemeClr val="bg1"/>
                </a:solidFill>
              </a:rPr>
              <a:t>1783. </a:t>
            </a:r>
            <a:r>
              <a:rPr lang="et-EE" dirty="0">
                <a:solidFill>
                  <a:schemeClr val="bg1"/>
                </a:solidFill>
              </a:rPr>
              <a:t>aastal anti jälle tagasi</a:t>
            </a:r>
            <a:r>
              <a:rPr lang="et-EE" dirty="0" smtClean="0">
                <a:solidFill>
                  <a:schemeClr val="bg1"/>
                </a:solidFill>
              </a:rPr>
              <a:t>. Mis </a:t>
            </a:r>
            <a:r>
              <a:rPr lang="et-EE" dirty="0">
                <a:solidFill>
                  <a:schemeClr val="bg1"/>
                </a:solidFill>
              </a:rPr>
              <a:t>linnast on jutt?</a:t>
            </a:r>
          </a:p>
          <a:p>
            <a:pPr marL="0" indent="0">
              <a:buNone/>
            </a:pPr>
            <a:endParaRPr lang="et-EE" dirty="0">
              <a:solidFill>
                <a:schemeClr val="bg1"/>
              </a:solidFill>
            </a:endParaRPr>
          </a:p>
        </p:txBody>
      </p:sp>
    </p:spTree>
    <p:extLst>
      <p:ext uri="{BB962C8B-B14F-4D97-AF65-F5344CB8AC3E}">
        <p14:creationId xmlns:p14="http://schemas.microsoft.com/office/powerpoint/2010/main" val="19122094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25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24</a:t>
            </a:r>
            <a:r>
              <a:rPr lang="et-EE" dirty="0">
                <a:solidFill>
                  <a:schemeClr val="bg1"/>
                </a:solidFill>
              </a:rPr>
              <a:t>. </a:t>
            </a:r>
            <a:r>
              <a:rPr lang="et-EE" dirty="0" err="1">
                <a:solidFill>
                  <a:schemeClr val="bg1"/>
                </a:solidFill>
              </a:rPr>
              <a:t>Varia</a:t>
            </a:r>
            <a:r>
              <a:rPr lang="et-EE" dirty="0">
                <a:solidFill>
                  <a:schemeClr val="bg1"/>
                </a:solidFill>
              </a:rPr>
              <a:t> (Sirje Põder)</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Mis on eseme nimi? Milleks kasutatakse ? (4 punkti)</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5933115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227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24.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KENDAMA </a:t>
            </a:r>
          </a:p>
          <a:p>
            <a:pPr marL="0" indent="0" algn="ctr">
              <a:buNone/>
            </a:pPr>
            <a:r>
              <a:rPr lang="et-EE" dirty="0">
                <a:solidFill>
                  <a:schemeClr val="bg1"/>
                </a:solidFill>
              </a:rPr>
              <a:t>Vana Jaapani mänguasi, mis praegu noorte hulgas üle maailma väga popp.</a:t>
            </a:r>
          </a:p>
          <a:p>
            <a:pPr marL="0" indent="0">
              <a:buNone/>
            </a:pPr>
            <a:r>
              <a:rPr lang="et-EE" dirty="0"/>
              <a:t> </a:t>
            </a:r>
          </a:p>
          <a:p>
            <a:pPr marL="0" indent="0" algn="ctr">
              <a:buNone/>
            </a:pPr>
            <a:endParaRPr lang="et-EE" dirty="0">
              <a:solidFill>
                <a:schemeClr val="bg1"/>
              </a:solidFill>
            </a:endParaRPr>
          </a:p>
        </p:txBody>
      </p:sp>
    </p:spTree>
    <p:extLst>
      <p:ext uri="{BB962C8B-B14F-4D97-AF65-F5344CB8AC3E}">
        <p14:creationId xmlns:p14="http://schemas.microsoft.com/office/powerpoint/2010/main" val="3915023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330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a:bodyPr>
          <a:lstStyle/>
          <a:p>
            <a:pPr algn="ctr"/>
            <a:r>
              <a:rPr lang="et-EE" dirty="0" smtClean="0">
                <a:solidFill>
                  <a:schemeClr val="bg1"/>
                </a:solidFill>
              </a:rPr>
              <a:t>Lisaküsimus  (Sirje Põder)</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fontAlgn="base">
              <a:buNone/>
            </a:pPr>
            <a:r>
              <a:rPr lang="et-EE" dirty="0">
                <a:solidFill>
                  <a:schemeClr val="bg1"/>
                </a:solidFill>
              </a:rPr>
              <a:t>Lisaküsimus on seekord paberil. See on nii suur, et ekraanile ei mahu.</a:t>
            </a:r>
          </a:p>
          <a:p>
            <a:pPr marL="0" indent="0" algn="ctr" fontAlgn="base">
              <a:buNone/>
            </a:pPr>
            <a:r>
              <a:rPr lang="et-EE" dirty="0">
                <a:solidFill>
                  <a:schemeClr val="bg1"/>
                </a:solidFill>
              </a:rPr>
              <a:t>  Sea vastavusse maailmakuulus </a:t>
            </a:r>
            <a:r>
              <a:rPr lang="et-EE" dirty="0" smtClean="0">
                <a:solidFill>
                  <a:schemeClr val="bg1"/>
                </a:solidFill>
              </a:rPr>
              <a:t>ooper </a:t>
            </a:r>
            <a:r>
              <a:rPr lang="et-EE" dirty="0">
                <a:solidFill>
                  <a:schemeClr val="bg1"/>
                </a:solidFill>
              </a:rPr>
              <a:t>ja tema maailmakuulus </a:t>
            </a:r>
            <a:r>
              <a:rPr lang="et-EE" dirty="0" smtClean="0">
                <a:solidFill>
                  <a:schemeClr val="bg1"/>
                </a:solidFill>
              </a:rPr>
              <a:t>helilooja.</a:t>
            </a:r>
            <a:endParaRPr lang="et-EE" dirty="0">
              <a:solidFill>
                <a:schemeClr val="bg1"/>
              </a:solidFill>
            </a:endParaRPr>
          </a:p>
          <a:p>
            <a:pPr marL="0" indent="0" algn="ctr">
              <a:buNone/>
            </a:pPr>
            <a:r>
              <a:rPr lang="et-EE" dirty="0">
                <a:solidFill>
                  <a:schemeClr val="bg1"/>
                </a:solidFill>
              </a:rPr>
              <a:t> </a:t>
            </a:r>
          </a:p>
          <a:p>
            <a:pPr marL="0" indent="0" algn="ctr">
              <a:buNone/>
            </a:pPr>
            <a:endParaRPr lang="et-EE" dirty="0" smtClean="0">
              <a:solidFill>
                <a:schemeClr val="bg1"/>
              </a:solidFill>
            </a:endParaRPr>
          </a:p>
        </p:txBody>
      </p:sp>
    </p:spTree>
    <p:extLst>
      <p:ext uri="{BB962C8B-B14F-4D97-AF65-F5344CB8AC3E}">
        <p14:creationId xmlns:p14="http://schemas.microsoft.com/office/powerpoint/2010/main" val="4136464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4325"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Lisaküsimuse  vastus</a:t>
            </a:r>
            <a:endParaRPr lang="et-EE" dirty="0">
              <a:solidFill>
                <a:schemeClr val="bg1"/>
              </a:solidFill>
            </a:endParaRPr>
          </a:p>
        </p:txBody>
      </p:sp>
    </p:spTree>
    <p:extLst>
      <p:ext uri="{BB962C8B-B14F-4D97-AF65-F5344CB8AC3E}">
        <p14:creationId xmlns:p14="http://schemas.microsoft.com/office/powerpoint/2010/main" val="127269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6362"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Tähelepanu!</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lgn="ctr">
              <a:buNone/>
            </a:pPr>
            <a:r>
              <a:rPr lang="et-EE" dirty="0" smtClean="0">
                <a:solidFill>
                  <a:schemeClr val="bg1"/>
                </a:solidFill>
              </a:rPr>
              <a:t>Kohtume </a:t>
            </a:r>
            <a:r>
              <a:rPr lang="et-EE" dirty="0">
                <a:solidFill>
                  <a:schemeClr val="bg1"/>
                </a:solidFill>
              </a:rPr>
              <a:t>9</a:t>
            </a:r>
            <a:r>
              <a:rPr lang="et-EE" dirty="0" smtClean="0">
                <a:solidFill>
                  <a:schemeClr val="bg1"/>
                </a:solidFill>
              </a:rPr>
              <a:t>. </a:t>
            </a:r>
            <a:r>
              <a:rPr lang="et-EE" dirty="0" smtClean="0">
                <a:solidFill>
                  <a:schemeClr val="bg1"/>
                </a:solidFill>
              </a:rPr>
              <a:t>märtsil</a:t>
            </a:r>
            <a:r>
              <a:rPr lang="et-EE" dirty="0" smtClean="0">
                <a:solidFill>
                  <a:schemeClr val="bg1"/>
                </a:solidFill>
              </a:rPr>
              <a:t> </a:t>
            </a:r>
            <a:r>
              <a:rPr lang="et-EE" dirty="0" smtClean="0">
                <a:solidFill>
                  <a:schemeClr val="bg1"/>
                </a:solidFill>
              </a:rPr>
              <a:t>2020</a:t>
            </a:r>
          </a:p>
          <a:p>
            <a:pPr marL="0" indent="0" algn="ctr">
              <a:buNone/>
            </a:pPr>
            <a:r>
              <a:rPr lang="et-EE" dirty="0" smtClean="0">
                <a:solidFill>
                  <a:schemeClr val="bg1"/>
                </a:solidFill>
              </a:rPr>
              <a:t>kell 19.00</a:t>
            </a:r>
          </a:p>
          <a:p>
            <a:pPr marL="0" indent="0" algn="ctr">
              <a:buNone/>
            </a:pPr>
            <a:r>
              <a:rPr lang="et-EE" dirty="0" smtClean="0">
                <a:solidFill>
                  <a:schemeClr val="bg1"/>
                </a:solidFill>
              </a:rPr>
              <a:t>Tänassilma</a:t>
            </a:r>
            <a:r>
              <a:rPr lang="et-EE" dirty="0" smtClean="0">
                <a:solidFill>
                  <a:schemeClr val="bg1"/>
                </a:solidFill>
              </a:rPr>
              <a:t> </a:t>
            </a:r>
            <a:r>
              <a:rPr lang="et-EE" dirty="0" smtClean="0">
                <a:solidFill>
                  <a:schemeClr val="bg1"/>
                </a:solidFill>
              </a:rPr>
              <a:t>rahvamajas</a:t>
            </a:r>
          </a:p>
        </p:txBody>
      </p:sp>
    </p:spTree>
    <p:extLst>
      <p:ext uri="{BB962C8B-B14F-4D97-AF65-F5344CB8AC3E}">
        <p14:creationId xmlns:p14="http://schemas.microsoft.com/office/powerpoint/2010/main" val="2635456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7384" name="CorelDRAW" r:id="rId3" imgW="3102207" imgH="631530" progId="CorelDraw.Graphic.16">
                  <p:embed/>
                </p:oleObj>
              </mc:Choice>
              <mc:Fallback>
                <p:oleObj name="CorelDRAW" r:id="rId3" imgW="3102207" imgH="631530" progId="CorelDraw.Graphic.16">
                  <p:embed/>
                  <p:pic>
                    <p:nvPicPr>
                      <p:cNvPr id="25" name="Objekt 24"/>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9" name="Pealkiri 8"/>
          <p:cNvSpPr>
            <a:spLocks noGrp="1"/>
          </p:cNvSpPr>
          <p:nvPr>
            <p:ph type="title"/>
          </p:nvPr>
        </p:nvSpPr>
        <p:spPr/>
        <p:txBody>
          <a:bodyPr/>
          <a:lstStyle/>
          <a:p>
            <a:pPr algn="ctr"/>
            <a:endParaRPr lang="et-EE" dirty="0">
              <a:solidFill>
                <a:schemeClr val="bg1"/>
              </a:solidFill>
            </a:endParaRPr>
          </a:p>
        </p:txBody>
      </p:sp>
      <p:sp>
        <p:nvSpPr>
          <p:cNvPr id="5" name="Sisu kohatäide 4"/>
          <p:cNvSpPr>
            <a:spLocks noGrp="1"/>
          </p:cNvSpPr>
          <p:nvPr>
            <p:ph idx="1"/>
          </p:nvPr>
        </p:nvSpPr>
        <p:spPr/>
        <p:txBody>
          <a:bodyPr/>
          <a:lstStyle/>
          <a:p>
            <a:endParaRPr lang="et-EE" dirty="0"/>
          </a:p>
        </p:txBody>
      </p:sp>
    </p:spTree>
    <p:extLst>
      <p:ext uri="{BB962C8B-B14F-4D97-AF65-F5344CB8AC3E}">
        <p14:creationId xmlns:p14="http://schemas.microsoft.com/office/powerpoint/2010/main" val="2342217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534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a:xfrm>
            <a:off x="609600" y="274643"/>
            <a:ext cx="10972800" cy="5818654"/>
          </a:xfrm>
        </p:spPr>
        <p:txBody>
          <a:bodyPr/>
          <a:lstStyle/>
          <a:p>
            <a:pPr algn="ctr"/>
            <a:endParaRPr lang="et-EE" dirty="0">
              <a:solidFill>
                <a:schemeClr val="bg1"/>
              </a:solidFill>
            </a:endParaRPr>
          </a:p>
        </p:txBody>
      </p:sp>
      <p:sp>
        <p:nvSpPr>
          <p:cNvPr id="3" name="Sisu kohatäide 2"/>
          <p:cNvSpPr>
            <a:spLocks noGrp="1"/>
          </p:cNvSpPr>
          <p:nvPr>
            <p:ph idx="1"/>
          </p:nvPr>
        </p:nvSpPr>
        <p:spPr/>
        <p:txBody>
          <a:bodyPr/>
          <a:lstStyle/>
          <a:p>
            <a:pPr marL="0" indent="0">
              <a:buNone/>
            </a:pPr>
            <a:endParaRPr lang="et-EE" dirty="0" smtClean="0"/>
          </a:p>
          <a:p>
            <a:pPr marL="0" indent="0" algn="ctr">
              <a:buNone/>
            </a:pPr>
            <a:endParaRPr lang="et-EE" dirty="0" smtClean="0"/>
          </a:p>
          <a:p>
            <a:pPr marL="0" indent="0" algn="ctr">
              <a:buNone/>
            </a:pPr>
            <a:endParaRPr lang="et-EE" dirty="0" smtClean="0"/>
          </a:p>
        </p:txBody>
      </p:sp>
    </p:spTree>
    <p:extLst>
      <p:ext uri="{BB962C8B-B14F-4D97-AF65-F5344CB8AC3E}">
        <p14:creationId xmlns:p14="http://schemas.microsoft.com/office/powerpoint/2010/main" val="665597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5169"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2. Vastus</a:t>
            </a: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a:solidFill>
                  <a:schemeClr val="bg1"/>
                </a:solidFill>
              </a:rPr>
              <a:t>PAIDE</a:t>
            </a:r>
            <a:endParaRPr lang="et-EE" dirty="0" smtClean="0">
              <a:solidFill>
                <a:schemeClr val="bg1"/>
              </a:solidFill>
            </a:endParaRPr>
          </a:p>
        </p:txBody>
      </p:sp>
    </p:spTree>
    <p:extLst>
      <p:ext uri="{BB962C8B-B14F-4D97-AF65-F5344CB8AC3E}">
        <p14:creationId xmlns:p14="http://schemas.microsoft.com/office/powerpoint/2010/main" val="1235278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6194"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fi-FI" dirty="0" smtClean="0">
                <a:solidFill>
                  <a:schemeClr val="bg1"/>
                </a:solidFill>
              </a:rPr>
              <a:t>3.</a:t>
            </a:r>
            <a:r>
              <a:rPr lang="et-EE" dirty="0" smtClean="0">
                <a:solidFill>
                  <a:schemeClr val="bg1"/>
                </a:solidFill>
              </a:rPr>
              <a:t> </a:t>
            </a:r>
            <a:r>
              <a:rPr lang="fi-FI" dirty="0" smtClean="0">
                <a:solidFill>
                  <a:schemeClr val="bg1"/>
                </a:solidFill>
              </a:rPr>
              <a:t>Ettevõtlus</a:t>
            </a:r>
            <a:r>
              <a:rPr lang="fi-FI" dirty="0">
                <a:solidFill>
                  <a:schemeClr val="bg1"/>
                </a:solidFill>
              </a:rPr>
              <a:t>, majandus </a:t>
            </a:r>
            <a:r>
              <a:rPr lang="fi-FI" dirty="0" smtClean="0">
                <a:solidFill>
                  <a:schemeClr val="bg1"/>
                </a:solidFill>
              </a:rPr>
              <a:t>(</a:t>
            </a:r>
            <a:r>
              <a:rPr lang="et-EE" dirty="0" smtClean="0">
                <a:solidFill>
                  <a:schemeClr val="bg1"/>
                </a:solidFill>
              </a:rPr>
              <a:t>Anne – Ly Ütsik</a:t>
            </a:r>
            <a:r>
              <a:rPr lang="fi-FI" dirty="0" smtClean="0">
                <a:solidFill>
                  <a:schemeClr val="bg1"/>
                </a:solidFill>
              </a:rPr>
              <a:t>)</a:t>
            </a:r>
            <a:endParaRPr lang="et-EE" dirty="0">
              <a:solidFill>
                <a:schemeClr val="bg1"/>
              </a:solidFill>
            </a:endParaRPr>
          </a:p>
        </p:txBody>
      </p:sp>
      <p:sp>
        <p:nvSpPr>
          <p:cNvPr id="3" name="Sisu kohatäide 2"/>
          <p:cNvSpPr>
            <a:spLocks noGrp="1"/>
          </p:cNvSpPr>
          <p:nvPr>
            <p:ph idx="1"/>
          </p:nvPr>
        </p:nvSpPr>
        <p:spPr/>
        <p:txBody>
          <a:bodyPr>
            <a:normAutofit/>
          </a:bodyPr>
          <a:lstStyle/>
          <a:p>
            <a:pPr marL="0" indent="0">
              <a:buNone/>
            </a:pPr>
            <a:r>
              <a:rPr lang="et-EE" dirty="0" smtClean="0"/>
              <a:t>  </a:t>
            </a:r>
            <a:r>
              <a:rPr lang="et-EE" dirty="0">
                <a:solidFill>
                  <a:schemeClr val="bg1"/>
                </a:solidFill>
              </a:rPr>
              <a:t>Selles kuulsas veinitehases valmistati Nõukogude ajal Moldaaviast pärit toorveini baasil populaarseid piiritusveine ja parmatuhhasid, mida ka peedikaks ja perselõhkujaks kutsuti. Heal lapsel mitu nime. Eesti taasiseseisvumisega tehas suleti ja täna on selle tehase kohal Selveri kaubanduskeskus. Kus neid puuvilja-marjaveine toodeti?</a:t>
            </a:r>
          </a:p>
          <a:p>
            <a:pPr marL="0" indent="0">
              <a:buNone/>
            </a:pPr>
            <a:endParaRPr lang="et-EE" dirty="0"/>
          </a:p>
        </p:txBody>
      </p:sp>
    </p:spTree>
    <p:extLst>
      <p:ext uri="{BB962C8B-B14F-4D97-AF65-F5344CB8AC3E}">
        <p14:creationId xmlns:p14="http://schemas.microsoft.com/office/powerpoint/2010/main" val="2240833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7221"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normAutofit fontScale="90000"/>
          </a:bodyPr>
          <a:lstStyle/>
          <a:p>
            <a:pPr algn="ctr"/>
            <a:r>
              <a:rPr lang="et-EE" dirty="0" smtClean="0">
                <a:solidFill>
                  <a:schemeClr val="bg1"/>
                </a:solidFill>
              </a:rPr>
              <a:t>3. Vastus</a:t>
            </a:r>
            <a:br>
              <a:rPr lang="et-EE" dirty="0" smtClean="0">
                <a:solidFill>
                  <a:schemeClr val="bg1"/>
                </a:solidFill>
              </a:rPr>
            </a:br>
            <a:r>
              <a:rPr lang="et-EE" dirty="0">
                <a:solidFill>
                  <a:schemeClr val="bg1"/>
                </a:solidFill>
              </a:rPr>
              <a:t/>
            </a:r>
            <a:br>
              <a:rPr lang="et-EE" dirty="0">
                <a:solidFill>
                  <a:schemeClr val="bg1"/>
                </a:solidFill>
              </a:rPr>
            </a:br>
            <a:endParaRPr lang="et-EE" dirty="0">
              <a:solidFill>
                <a:schemeClr val="bg1"/>
              </a:solidFill>
            </a:endParaRPr>
          </a:p>
        </p:txBody>
      </p:sp>
      <p:sp>
        <p:nvSpPr>
          <p:cNvPr id="3" name="Sisu kohatäide 2"/>
          <p:cNvSpPr>
            <a:spLocks noGrp="1"/>
          </p:cNvSpPr>
          <p:nvPr>
            <p:ph idx="1"/>
          </p:nvPr>
        </p:nvSpPr>
        <p:spPr/>
        <p:txBody>
          <a:bodyPr/>
          <a:lstStyle/>
          <a:p>
            <a:pPr marL="0" indent="0" algn="ctr">
              <a:buNone/>
            </a:pPr>
            <a:r>
              <a:rPr lang="et-EE" dirty="0" smtClean="0">
                <a:solidFill>
                  <a:schemeClr val="bg1"/>
                </a:solidFill>
              </a:rPr>
              <a:t>Valgas</a:t>
            </a:r>
            <a:endParaRPr lang="et-EE" dirty="0" smtClean="0">
              <a:solidFill>
                <a:schemeClr val="bg1"/>
              </a:solidFill>
            </a:endParaRPr>
          </a:p>
        </p:txBody>
      </p:sp>
    </p:spTree>
    <p:extLst>
      <p:ext uri="{BB962C8B-B14F-4D97-AF65-F5344CB8AC3E}">
        <p14:creationId xmlns:p14="http://schemas.microsoft.com/office/powerpoint/2010/main" val="1177885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27CC9"/>
        </a:solidFill>
        <a:effectLst/>
      </p:bgPr>
    </p:bg>
    <p:spTree>
      <p:nvGrpSpPr>
        <p:cNvPr id="1" name=""/>
        <p:cNvGrpSpPr/>
        <p:nvPr/>
      </p:nvGrpSpPr>
      <p:grpSpPr>
        <a:xfrm>
          <a:off x="0" y="0"/>
          <a:ext cx="0" cy="0"/>
          <a:chOff x="0" y="0"/>
          <a:chExt cx="0" cy="0"/>
        </a:xfrm>
      </p:grpSpPr>
      <p:cxnSp>
        <p:nvCxnSpPr>
          <p:cNvPr id="12" name="Straight Connector 2"/>
          <p:cNvCxnSpPr/>
          <p:nvPr/>
        </p:nvCxnSpPr>
        <p:spPr>
          <a:xfrm>
            <a:off x="551384" y="6165304"/>
            <a:ext cx="11089232" cy="0"/>
          </a:xfrm>
          <a:prstGeom prst="line">
            <a:avLst/>
          </a:prstGeom>
          <a:ln>
            <a:gradFill>
              <a:gsLst>
                <a:gs pos="0">
                  <a:schemeClr val="bg1">
                    <a:alpha val="20000"/>
                  </a:schemeClr>
                </a:gs>
                <a:gs pos="50000">
                  <a:schemeClr val="bg1"/>
                </a:gs>
                <a:gs pos="97000">
                  <a:schemeClr val="bg1">
                    <a:alpha val="26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25" name="Objekt 24"/>
          <p:cNvGraphicFramePr>
            <a:graphicFrameLocks noChangeAspect="1"/>
          </p:cNvGraphicFramePr>
          <p:nvPr>
            <p:extLst>
              <p:ext uri="{D42A27DB-BD31-4B8C-83A1-F6EECF244321}">
                <p14:modId xmlns:p14="http://schemas.microsoft.com/office/powerpoint/2010/main" val="347563523"/>
              </p:ext>
            </p:extLst>
          </p:nvPr>
        </p:nvGraphicFramePr>
        <p:xfrm>
          <a:off x="553059" y="6237312"/>
          <a:ext cx="1944216" cy="396007"/>
        </p:xfrm>
        <a:graphic>
          <a:graphicData uri="http://schemas.openxmlformats.org/presentationml/2006/ole">
            <mc:AlternateContent xmlns:mc="http://schemas.openxmlformats.org/markup-compatibility/2006">
              <mc:Choice xmlns:v="urn:schemas-microsoft-com:vml" Requires="v">
                <p:oleObj spid="_x0000_s8247" name="CorelDRAW" r:id="rId3" imgW="3102207" imgH="631530" progId="CorelDraw.Graphic.16">
                  <p:embed/>
                </p:oleObj>
              </mc:Choice>
              <mc:Fallback>
                <p:oleObj name="CorelDRAW" r:id="rId3" imgW="3102207" imgH="631530" progId="CorelDraw.Graphic.16">
                  <p:embed/>
                  <p:pic>
                    <p:nvPicPr>
                      <p:cNvPr id="0" name=""/>
                      <p:cNvPicPr/>
                      <p:nvPr/>
                    </p:nvPicPr>
                    <p:blipFill>
                      <a:blip r:embed="rId4"/>
                      <a:stretch>
                        <a:fillRect/>
                      </a:stretch>
                    </p:blipFill>
                    <p:spPr>
                      <a:xfrm>
                        <a:off x="553059" y="6237312"/>
                        <a:ext cx="1944216" cy="396007"/>
                      </a:xfrm>
                      <a:prstGeom prst="rect">
                        <a:avLst/>
                      </a:prstGeom>
                    </p:spPr>
                  </p:pic>
                </p:oleObj>
              </mc:Fallback>
            </mc:AlternateContent>
          </a:graphicData>
        </a:graphic>
      </p:graphicFrame>
      <p:sp>
        <p:nvSpPr>
          <p:cNvPr id="2" name="Pealkiri 1"/>
          <p:cNvSpPr>
            <a:spLocks noGrp="1"/>
          </p:cNvSpPr>
          <p:nvPr>
            <p:ph type="title"/>
          </p:nvPr>
        </p:nvSpPr>
        <p:spPr/>
        <p:txBody>
          <a:bodyPr/>
          <a:lstStyle/>
          <a:p>
            <a:pPr algn="ctr"/>
            <a:r>
              <a:rPr lang="et-EE" dirty="0" smtClean="0">
                <a:solidFill>
                  <a:schemeClr val="bg1"/>
                </a:solidFill>
              </a:rPr>
              <a:t>4. Loodus</a:t>
            </a:r>
            <a:r>
              <a:rPr lang="et-EE" dirty="0">
                <a:solidFill>
                  <a:schemeClr val="bg1"/>
                </a:solidFill>
              </a:rPr>
              <a:t>, </a:t>
            </a:r>
            <a:r>
              <a:rPr lang="et-EE" dirty="0" smtClean="0">
                <a:solidFill>
                  <a:schemeClr val="bg1"/>
                </a:solidFill>
              </a:rPr>
              <a:t>geograafia </a:t>
            </a:r>
            <a:r>
              <a:rPr lang="et-EE" dirty="0">
                <a:solidFill>
                  <a:schemeClr val="bg1"/>
                </a:solidFill>
              </a:rPr>
              <a:t>(Anneli </a:t>
            </a:r>
            <a:r>
              <a:rPr lang="et-EE" dirty="0" err="1">
                <a:solidFill>
                  <a:schemeClr val="bg1"/>
                </a:solidFill>
              </a:rPr>
              <a:t>Sims</a:t>
            </a:r>
            <a:r>
              <a:rPr lang="et-EE" dirty="0">
                <a:solidFill>
                  <a:schemeClr val="bg1"/>
                </a:solidFill>
              </a:rPr>
              <a:t>)</a:t>
            </a:r>
          </a:p>
        </p:txBody>
      </p:sp>
      <p:sp>
        <p:nvSpPr>
          <p:cNvPr id="3" name="Sisu kohatäide 2"/>
          <p:cNvSpPr>
            <a:spLocks noGrp="1"/>
          </p:cNvSpPr>
          <p:nvPr>
            <p:ph idx="1"/>
          </p:nvPr>
        </p:nvSpPr>
        <p:spPr/>
        <p:txBody>
          <a:bodyPr>
            <a:normAutofit/>
          </a:bodyPr>
          <a:lstStyle/>
          <a:p>
            <a:pPr marL="0" indent="0" algn="ctr">
              <a:buNone/>
            </a:pPr>
            <a:r>
              <a:rPr lang="et-EE" dirty="0">
                <a:solidFill>
                  <a:schemeClr val="bg1"/>
                </a:solidFill>
              </a:rPr>
              <a:t>Milline oluline ehituslik erinevus on varese ja haraka pesal?</a:t>
            </a:r>
          </a:p>
          <a:p>
            <a:pPr marL="0" indent="0">
              <a:buNone/>
            </a:pPr>
            <a:r>
              <a:rPr lang="et-EE" b="1" dirty="0">
                <a:solidFill>
                  <a:schemeClr val="bg1"/>
                </a:solidFill>
              </a:rPr>
              <a:t> </a:t>
            </a:r>
            <a:endParaRPr lang="et-EE" dirty="0">
              <a:solidFill>
                <a:schemeClr val="bg1"/>
              </a:solidFill>
            </a:endParaRPr>
          </a:p>
          <a:p>
            <a:pPr marL="0" indent="0">
              <a:buNone/>
            </a:pPr>
            <a:endParaRPr lang="et-EE" dirty="0"/>
          </a:p>
        </p:txBody>
      </p:sp>
    </p:spTree>
    <p:extLst>
      <p:ext uri="{BB962C8B-B14F-4D97-AF65-F5344CB8AC3E}">
        <p14:creationId xmlns:p14="http://schemas.microsoft.com/office/powerpoint/2010/main" val="1486835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1583</Words>
  <Application>Microsoft Office PowerPoint</Application>
  <PresentationFormat>Widescreen</PresentationFormat>
  <Paragraphs>165</Paragraphs>
  <Slides>56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1" baseType="lpstr">
      <vt:lpstr>Arial</vt:lpstr>
      <vt:lpstr>Arial Narrow</vt:lpstr>
      <vt:lpstr>Calibri</vt:lpstr>
      <vt:lpstr>Office Theme</vt:lpstr>
      <vt:lpstr>CorelDRAW</vt:lpstr>
      <vt:lpstr>PowerPoint Presentation</vt:lpstr>
      <vt:lpstr>PowerPoint Presentation</vt:lpstr>
      <vt:lpstr>1. Kirjandus (Kai Oidermaa)</vt:lpstr>
      <vt:lpstr>1. Vastus</vt:lpstr>
      <vt:lpstr>2. Ajalugu (Anne-Ly Ütsik))</vt:lpstr>
      <vt:lpstr>2. Vastus</vt:lpstr>
      <vt:lpstr>3. Ettevõtlus, majandus (Anne – Ly Ütsik)</vt:lpstr>
      <vt:lpstr>3. Vastus  </vt:lpstr>
      <vt:lpstr>4. Loodus, geograafia (Anneli Sims)</vt:lpstr>
      <vt:lpstr>4. Vastus</vt:lpstr>
      <vt:lpstr>5. Kultuur (Anne-Ly Ütsik)</vt:lpstr>
      <vt:lpstr>5. Vastus</vt:lpstr>
      <vt:lpstr>6. Kes on kes?  (Sirje Põder)</vt:lpstr>
      <vt:lpstr>6. Vastus</vt:lpstr>
      <vt:lpstr>7. Sise- ja välispoliitika (Urve Mukk)</vt:lpstr>
      <vt:lpstr>7. Vastus</vt:lpstr>
      <vt:lpstr>8. Muusika (Anne – Ly Ütsik)</vt:lpstr>
      <vt:lpstr>8. Vastus</vt:lpstr>
      <vt:lpstr>9. Sport (Sirje Põder)</vt:lpstr>
      <vt:lpstr>9. Vastus</vt:lpstr>
      <vt:lpstr>10. Eestlased laias maailmas (Kai Oidermaa)</vt:lpstr>
      <vt:lpstr>10. Vastus</vt:lpstr>
      <vt:lpstr>11. Viljandi vald (Urve Mukk)</vt:lpstr>
      <vt:lpstr>11. Vastus</vt:lpstr>
      <vt:lpstr>12. Varia (Sirje Põder)</vt:lpstr>
      <vt:lpstr>12. Vastus</vt:lpstr>
      <vt:lpstr>PowerPoint Presentation</vt:lpstr>
      <vt:lpstr>13. Kirjandus (Kai Oidermaa)</vt:lpstr>
      <vt:lpstr>13. Vastus</vt:lpstr>
      <vt:lpstr>14. Ajalugu (Anne-Ly Ütsik)</vt:lpstr>
      <vt:lpstr>14. Vastus</vt:lpstr>
      <vt:lpstr>15. Ettevõtlus, majandus (Anne – Ly Ütsik)</vt:lpstr>
      <vt:lpstr>15. Vastus</vt:lpstr>
      <vt:lpstr>16. Loodus, geograafia (Anneli Sims)</vt:lpstr>
      <vt:lpstr>16. Vastus</vt:lpstr>
      <vt:lpstr>17. Kultuur (Anne-Ly Ütsik)</vt:lpstr>
      <vt:lpstr>17. Vastus</vt:lpstr>
      <vt:lpstr>18. Kes on kes? (Sirje Põder)</vt:lpstr>
      <vt:lpstr>18. Vastus</vt:lpstr>
      <vt:lpstr>19. Sise- ja välispoliitika (Urve Mukk)</vt:lpstr>
      <vt:lpstr>19. Vastus</vt:lpstr>
      <vt:lpstr>20. Muusika (Anne – Ly Ütsik)</vt:lpstr>
      <vt:lpstr>20. Vastus</vt:lpstr>
      <vt:lpstr>21. Sport (Sirje Põder)</vt:lpstr>
      <vt:lpstr>21. Vastus</vt:lpstr>
      <vt:lpstr>22. Eestlased laias maailmas (Kai Oidermaa)</vt:lpstr>
      <vt:lpstr>22. Vastus</vt:lpstr>
      <vt:lpstr>23. Viljandi vald (Urve Mukk)</vt:lpstr>
      <vt:lpstr>23. Vastus</vt:lpstr>
      <vt:lpstr>24. Varia (Sirje Põder)</vt:lpstr>
      <vt:lpstr>24. Vastus</vt:lpstr>
      <vt:lpstr>Lisaküsimus  (Sirje Põder)</vt:lpstr>
      <vt:lpstr>Lisaküsimuse  vastus</vt:lpstr>
      <vt:lpstr>Tähelepanu!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2014-06-18T18:35:22Z</dcterms:created>
  <dcterms:modified xsi:type="dcterms:W3CDTF">2020-02-09T14:41:40Z</dcterms:modified>
</cp:coreProperties>
</file>